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75" r:id="rId5"/>
    <p:sldId id="452" r:id="rId6"/>
    <p:sldId id="451" r:id="rId7"/>
    <p:sldId id="453" r:id="rId8"/>
    <p:sldId id="454" r:id="rId9"/>
    <p:sldId id="276" r:id="rId10"/>
    <p:sldId id="449" r:id="rId11"/>
    <p:sldId id="375" r:id="rId12"/>
    <p:sldId id="377" r:id="rId13"/>
    <p:sldId id="378" r:id="rId1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9FE9C9-FA4D-4BCD-A30B-3FC305E62915}">
          <p14:sldIdLst>
            <p14:sldId id="275"/>
            <p14:sldId id="452"/>
            <p14:sldId id="451"/>
            <p14:sldId id="453"/>
            <p14:sldId id="454"/>
            <p14:sldId id="276"/>
            <p14:sldId id="449"/>
            <p14:sldId id="375"/>
            <p14:sldId id="377"/>
            <p14:sldId id="378"/>
          </p14:sldIdLst>
        </p14:section>
        <p14:section name="Untitled Section" id="{57EC1FE8-69C1-48D3-B378-EDD9974170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C" initials="DC" lastIdx="28" clrIdx="0">
    <p:extLst>
      <p:ext uri="{19B8F6BF-5375-455C-9EA6-DF929625EA0E}">
        <p15:presenceInfo xmlns:p15="http://schemas.microsoft.com/office/powerpoint/2012/main" userId="D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505046"/>
    <a:srgbClr val="0070AB"/>
    <a:srgbClr val="007392"/>
    <a:srgbClr val="017192"/>
    <a:srgbClr val="03708F"/>
    <a:srgbClr val="057089"/>
    <a:srgbClr val="00718F"/>
    <a:srgbClr val="0072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12153-84AB-439D-836B-2CCBA741C886}" v="25" dt="2023-04-27T20:41:50.684"/>
    <p1510:client id="{96A4D59A-CB9B-49FF-B2C0-B2D7F973A699}" v="86" dt="2023-04-27T20:39:39.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1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a:t>PROJECTS</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00FC58E-DB6A-45F8-85A8-E82F3CE547EC}" type="datetimeFigureOut">
              <a:rPr lang="en-US" smtClean="0"/>
              <a:pPr/>
              <a:t>5/2/2023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6913DC0-016E-49A8-BF9B-16DE789A0379}" type="slidenum">
              <a:rPr lang="en-US" smtClean="0"/>
              <a:pPr/>
              <a:t>‹#›</a:t>
            </a:fld>
            <a:endParaRPr lang="en-US"/>
          </a:p>
        </p:txBody>
      </p:sp>
    </p:spTree>
    <p:extLst>
      <p:ext uri="{BB962C8B-B14F-4D97-AF65-F5344CB8AC3E}">
        <p14:creationId xmlns:p14="http://schemas.microsoft.com/office/powerpoint/2010/main" val="69491546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a:t>PROJECTS</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230B70-82C3-402B-A7C4-A11C70B147B2}" type="datetimeFigureOut">
              <a:rPr lang="en-US" smtClean="0"/>
              <a:pPr/>
              <a:t>5/2/2023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D06233E-FE3E-4640-A339-05E022253C5C}" type="slidenum">
              <a:rPr lang="en-US" smtClean="0"/>
              <a:pPr/>
              <a:t>‹#›</a:t>
            </a:fld>
            <a:endParaRPr lang="en-US"/>
          </a:p>
        </p:txBody>
      </p:sp>
    </p:spTree>
    <p:extLst>
      <p:ext uri="{BB962C8B-B14F-4D97-AF65-F5344CB8AC3E}">
        <p14:creationId xmlns:p14="http://schemas.microsoft.com/office/powerpoint/2010/main" val="370011032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1</a:t>
            </a:fld>
            <a:endParaRPr lang="en-US"/>
          </a:p>
        </p:txBody>
      </p:sp>
    </p:spTree>
    <p:extLst>
      <p:ext uri="{BB962C8B-B14F-4D97-AF65-F5344CB8AC3E}">
        <p14:creationId xmlns:p14="http://schemas.microsoft.com/office/powerpoint/2010/main" val="257757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2</a:t>
            </a:fld>
            <a:endParaRPr lang="en-US"/>
          </a:p>
        </p:txBody>
      </p:sp>
    </p:spTree>
    <p:extLst>
      <p:ext uri="{BB962C8B-B14F-4D97-AF65-F5344CB8AC3E}">
        <p14:creationId xmlns:p14="http://schemas.microsoft.com/office/powerpoint/2010/main" val="167742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3</a:t>
            </a:fld>
            <a:endParaRPr lang="en-US"/>
          </a:p>
        </p:txBody>
      </p:sp>
    </p:spTree>
    <p:extLst>
      <p:ext uri="{BB962C8B-B14F-4D97-AF65-F5344CB8AC3E}">
        <p14:creationId xmlns:p14="http://schemas.microsoft.com/office/powerpoint/2010/main" val="3436714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4</a:t>
            </a:fld>
            <a:endParaRPr lang="en-US"/>
          </a:p>
        </p:txBody>
      </p:sp>
    </p:spTree>
    <p:extLst>
      <p:ext uri="{BB962C8B-B14F-4D97-AF65-F5344CB8AC3E}">
        <p14:creationId xmlns:p14="http://schemas.microsoft.com/office/powerpoint/2010/main" val="3602392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6</a:t>
            </a:fld>
            <a:endParaRPr lang="en-US"/>
          </a:p>
        </p:txBody>
      </p:sp>
    </p:spTree>
    <p:extLst>
      <p:ext uri="{BB962C8B-B14F-4D97-AF65-F5344CB8AC3E}">
        <p14:creationId xmlns:p14="http://schemas.microsoft.com/office/powerpoint/2010/main" val="111079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7</a:t>
            </a:fld>
            <a:endParaRPr lang="en-US"/>
          </a:p>
        </p:txBody>
      </p:sp>
    </p:spTree>
    <p:extLst>
      <p:ext uri="{BB962C8B-B14F-4D97-AF65-F5344CB8AC3E}">
        <p14:creationId xmlns:p14="http://schemas.microsoft.com/office/powerpoint/2010/main" val="275231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8</a:t>
            </a:fld>
            <a:endParaRPr lang="en-US"/>
          </a:p>
        </p:txBody>
      </p:sp>
    </p:spTree>
    <p:extLst>
      <p:ext uri="{BB962C8B-B14F-4D97-AF65-F5344CB8AC3E}">
        <p14:creationId xmlns:p14="http://schemas.microsoft.com/office/powerpoint/2010/main" val="4097193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9</a:t>
            </a:fld>
            <a:endParaRPr lang="en-US"/>
          </a:p>
        </p:txBody>
      </p:sp>
    </p:spTree>
    <p:extLst>
      <p:ext uri="{BB962C8B-B14F-4D97-AF65-F5344CB8AC3E}">
        <p14:creationId xmlns:p14="http://schemas.microsoft.com/office/powerpoint/2010/main" val="411569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r>
              <a:rPr lang="en-US"/>
              <a:t>PROJECTS</a:t>
            </a:r>
          </a:p>
        </p:txBody>
      </p:sp>
      <p:sp>
        <p:nvSpPr>
          <p:cNvPr id="5" name="Slide Number Placeholder 4"/>
          <p:cNvSpPr>
            <a:spLocks noGrp="1"/>
          </p:cNvSpPr>
          <p:nvPr>
            <p:ph type="sldNum" sz="quarter" idx="11"/>
          </p:nvPr>
        </p:nvSpPr>
        <p:spPr/>
        <p:txBody>
          <a:bodyPr/>
          <a:lstStyle/>
          <a:p>
            <a:fld id="{BD06233E-FE3E-4640-A339-05E022253C5C}" type="slidenum">
              <a:rPr lang="en-US" smtClean="0"/>
              <a:pPr/>
              <a:t>10</a:t>
            </a:fld>
            <a:endParaRPr lang="en-US"/>
          </a:p>
        </p:txBody>
      </p:sp>
    </p:spTree>
    <p:extLst>
      <p:ext uri="{BB962C8B-B14F-4D97-AF65-F5344CB8AC3E}">
        <p14:creationId xmlns:p14="http://schemas.microsoft.com/office/powerpoint/2010/main" val="1464036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9"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373187" y="-7938"/>
            <a:ext cx="4643438" cy="6869113"/>
          </a:xfrm>
          <a:custGeom>
            <a:avLst/>
            <a:gdLst>
              <a:gd name="T0" fmla="*/ 0 w 2925"/>
              <a:gd name="T1" fmla="*/ 3110 h 4327"/>
              <a:gd name="T2" fmla="*/ 2071 w 2925"/>
              <a:gd name="T3" fmla="*/ 0 h 4327"/>
              <a:gd name="T4" fmla="*/ 2925 w 2925"/>
              <a:gd name="T5" fmla="*/ 4327 h 4327"/>
              <a:gd name="T6" fmla="*/ 0 w 2925"/>
              <a:gd name="T7" fmla="*/ 3110 h 4327"/>
            </a:gdLst>
            <a:ahLst/>
            <a:cxnLst>
              <a:cxn ang="0">
                <a:pos x="T0" y="T1"/>
              </a:cxn>
              <a:cxn ang="0">
                <a:pos x="T2" y="T3"/>
              </a:cxn>
              <a:cxn ang="0">
                <a:pos x="T4" y="T5"/>
              </a:cxn>
              <a:cxn ang="0">
                <a:pos x="T6" y="T7"/>
              </a:cxn>
            </a:cxnLst>
            <a:rect l="0" t="0" r="r" b="b"/>
            <a:pathLst>
              <a:path w="2925" h="4327">
                <a:moveTo>
                  <a:pt x="0" y="3110"/>
                </a:moveTo>
                <a:lnTo>
                  <a:pt x="2071" y="0"/>
                </a:lnTo>
                <a:lnTo>
                  <a:pt x="2925" y="4327"/>
                </a:lnTo>
                <a:lnTo>
                  <a:pt x="0" y="311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8"/>
          <p:cNvSpPr>
            <a:spLocks/>
          </p:cNvSpPr>
          <p:nvPr userDrawn="1"/>
        </p:nvSpPr>
        <p:spPr bwMode="auto">
          <a:xfrm>
            <a:off x="-7938" y="4778375"/>
            <a:ext cx="3752850" cy="1179513"/>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Lst>
            <a:ahLst/>
            <a:cxnLst>
              <a:cxn ang="0">
                <a:pos x="T0" y="T1"/>
              </a:cxn>
              <a:cxn ang="0">
                <a:pos x="T2" y="T3"/>
              </a:cxn>
              <a:cxn ang="0">
                <a:pos x="T4" y="T5"/>
              </a:cxn>
              <a:cxn ang="0">
                <a:pos x="T6" y="T7"/>
              </a:cxn>
              <a:cxn ang="0">
                <a:pos x="T8" y="T9"/>
              </a:cxn>
            </a:cxnLst>
            <a:rect l="0" t="0" r="r" b="b"/>
            <a:pathLst>
              <a:path w="2364" h="743">
                <a:moveTo>
                  <a:pt x="0" y="0"/>
                </a:moveTo>
                <a:lnTo>
                  <a:pt x="0" y="743"/>
                </a:lnTo>
                <a:lnTo>
                  <a:pt x="2218" y="743"/>
                </a:lnTo>
                <a:lnTo>
                  <a:pt x="2364" y="0"/>
                </a:lnTo>
                <a:lnTo>
                  <a:pt x="0" y="0"/>
                </a:lnTo>
                <a:close/>
              </a:path>
            </a:pathLst>
          </a:custGeom>
          <a:solidFill>
            <a:schemeClr val="bg2"/>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itle 1"/>
          <p:cNvSpPr>
            <a:spLocks noGrp="1"/>
          </p:cNvSpPr>
          <p:nvPr>
            <p:ph type="ctrTitle"/>
          </p:nvPr>
        </p:nvSpPr>
        <p:spPr>
          <a:xfrm>
            <a:off x="381000" y="2590800"/>
            <a:ext cx="4495800" cy="1524000"/>
          </a:xfrm>
        </p:spPr>
        <p:txBody>
          <a:bodyPr anchor="t">
            <a:noAutofit/>
          </a:bodyPr>
          <a:lstStyle>
            <a:lvl1pPr algn="l">
              <a:defRPr sz="3200">
                <a:solidFill>
                  <a:schemeClr val="accent5"/>
                </a:solidFill>
              </a:defRPr>
            </a:lvl1pPr>
          </a:lstStyle>
          <a:p>
            <a:r>
              <a:rPr lang="en-US"/>
              <a:t>Click to edit Master title style</a:t>
            </a:r>
          </a:p>
        </p:txBody>
      </p:sp>
      <p:sp>
        <p:nvSpPr>
          <p:cNvPr id="3" name="Subtitle 2"/>
          <p:cNvSpPr>
            <a:spLocks noGrp="1"/>
          </p:cNvSpPr>
          <p:nvPr>
            <p:ph type="subTitle" idx="1"/>
          </p:nvPr>
        </p:nvSpPr>
        <p:spPr>
          <a:xfrm>
            <a:off x="381000" y="4953000"/>
            <a:ext cx="2971800" cy="914400"/>
          </a:xfrm>
        </p:spPr>
        <p:txBody>
          <a:bodyPr>
            <a:no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TextBox 10"/>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386566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_Break_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115899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_Break_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4456"/>
            <a:ext cx="5029198" cy="6857998"/>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923955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7391400" cy="849244"/>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68828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_Slid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7367853" cy="849244"/>
          </a:xfrm>
          <a:prstGeom prst="rect">
            <a:avLst/>
          </a:prstGeom>
        </p:spPr>
        <p:txBody>
          <a:bodyPr vert="horz" lIns="91440" tIns="45720" rIns="91440" bIns="45720" rtlCol="0" anchor="b" anchorCtr="0">
            <a:noAutofit/>
          </a:bodyPr>
          <a:lstStyle>
            <a:lvl1pPr>
              <a:defRPr sz="4050"/>
            </a:lvl1pPr>
          </a:lstStyle>
          <a:p>
            <a:r>
              <a:rPr lang="en-US"/>
              <a:t>Click to edit Master title style</a:t>
            </a:r>
          </a:p>
        </p:txBody>
      </p:sp>
      <p:grpSp>
        <p:nvGrpSpPr>
          <p:cNvPr id="18" name="Group 17"/>
          <p:cNvGrpSpPr/>
          <p:nvPr userDrawn="1"/>
        </p:nvGrpSpPr>
        <p:grpSpPr>
          <a:xfrm>
            <a:off x="1066800" y="1981201"/>
            <a:ext cx="7010400" cy="2140683"/>
            <a:chOff x="2667000" y="1981200"/>
            <a:chExt cx="7004005" cy="2140683"/>
          </a:xfrm>
        </p:grpSpPr>
        <p:sp>
          <p:nvSpPr>
            <p:cNvPr id="19" name="Freeform 18"/>
            <p:cNvSpPr>
              <a:spLocks noEditPoints="1"/>
            </p:cNvSpPr>
            <p:nvPr userDrawn="1"/>
          </p:nvSpPr>
          <p:spPr bwMode="auto">
            <a:xfrm>
              <a:off x="5607870" y="2179379"/>
              <a:ext cx="1219650" cy="1942504"/>
            </a:xfrm>
            <a:custGeom>
              <a:avLst/>
              <a:gdLst>
                <a:gd name="T0" fmla="*/ 155 w 196"/>
                <a:gd name="T1" fmla="*/ 27 h 313"/>
                <a:gd name="T2" fmla="*/ 155 w 196"/>
                <a:gd name="T3" fmla="*/ 15 h 313"/>
                <a:gd name="T4" fmla="*/ 133 w 196"/>
                <a:gd name="T5" fmla="*/ 0 h 313"/>
                <a:gd name="T6" fmla="*/ 111 w 196"/>
                <a:gd name="T7" fmla="*/ 15 h 313"/>
                <a:gd name="T8" fmla="*/ 111 w 196"/>
                <a:gd name="T9" fmla="*/ 27 h 313"/>
                <a:gd name="T10" fmla="*/ 44 w 196"/>
                <a:gd name="T11" fmla="*/ 27 h 313"/>
                <a:gd name="T12" fmla="*/ 0 w 196"/>
                <a:gd name="T13" fmla="*/ 71 h 313"/>
                <a:gd name="T14" fmla="*/ 0 w 196"/>
                <a:gd name="T15" fmla="*/ 255 h 313"/>
                <a:gd name="T16" fmla="*/ 58 w 196"/>
                <a:gd name="T17" fmla="*/ 313 h 313"/>
                <a:gd name="T18" fmla="*/ 137 w 196"/>
                <a:gd name="T19" fmla="*/ 313 h 313"/>
                <a:gd name="T20" fmla="*/ 196 w 196"/>
                <a:gd name="T21" fmla="*/ 255 h 313"/>
                <a:gd name="T22" fmla="*/ 196 w 196"/>
                <a:gd name="T23" fmla="*/ 71 h 313"/>
                <a:gd name="T24" fmla="*/ 155 w 196"/>
                <a:gd name="T25" fmla="*/ 27 h 313"/>
                <a:gd name="T26" fmla="*/ 98 w 196"/>
                <a:gd name="T27" fmla="*/ 293 h 313"/>
                <a:gd name="T28" fmla="*/ 77 w 196"/>
                <a:gd name="T29" fmla="*/ 272 h 313"/>
                <a:gd name="T30" fmla="*/ 98 w 196"/>
                <a:gd name="T31" fmla="*/ 251 h 313"/>
                <a:gd name="T32" fmla="*/ 119 w 196"/>
                <a:gd name="T33" fmla="*/ 272 h 313"/>
                <a:gd name="T34" fmla="*/ 98 w 196"/>
                <a:gd name="T35" fmla="*/ 293 h 313"/>
                <a:gd name="T36" fmla="*/ 170 w 196"/>
                <a:gd name="T37" fmla="*/ 218 h 313"/>
                <a:gd name="T38" fmla="*/ 150 w 196"/>
                <a:gd name="T39" fmla="*/ 238 h 313"/>
                <a:gd name="T40" fmla="*/ 45 w 196"/>
                <a:gd name="T41" fmla="*/ 238 h 313"/>
                <a:gd name="T42" fmla="*/ 26 w 196"/>
                <a:gd name="T43" fmla="*/ 218 h 313"/>
                <a:gd name="T44" fmla="*/ 26 w 196"/>
                <a:gd name="T45" fmla="*/ 73 h 313"/>
                <a:gd name="T46" fmla="*/ 45 w 196"/>
                <a:gd name="T47" fmla="*/ 54 h 313"/>
                <a:gd name="T48" fmla="*/ 150 w 196"/>
                <a:gd name="T49" fmla="*/ 54 h 313"/>
                <a:gd name="T50" fmla="*/ 170 w 196"/>
                <a:gd name="T51" fmla="*/ 73 h 313"/>
                <a:gd name="T52" fmla="*/ 170 w 196"/>
                <a:gd name="T53" fmla="*/ 21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313">
                  <a:moveTo>
                    <a:pt x="155" y="27"/>
                  </a:moveTo>
                  <a:cubicBezTo>
                    <a:pt x="155" y="15"/>
                    <a:pt x="155" y="15"/>
                    <a:pt x="155" y="15"/>
                  </a:cubicBezTo>
                  <a:cubicBezTo>
                    <a:pt x="155" y="6"/>
                    <a:pt x="145" y="0"/>
                    <a:pt x="133" y="0"/>
                  </a:cubicBezTo>
                  <a:cubicBezTo>
                    <a:pt x="121" y="0"/>
                    <a:pt x="111" y="6"/>
                    <a:pt x="111" y="15"/>
                  </a:cubicBezTo>
                  <a:cubicBezTo>
                    <a:pt x="111" y="27"/>
                    <a:pt x="111" y="27"/>
                    <a:pt x="111" y="27"/>
                  </a:cubicBezTo>
                  <a:cubicBezTo>
                    <a:pt x="44" y="27"/>
                    <a:pt x="44" y="27"/>
                    <a:pt x="44" y="27"/>
                  </a:cubicBezTo>
                  <a:cubicBezTo>
                    <a:pt x="20" y="27"/>
                    <a:pt x="0" y="46"/>
                    <a:pt x="0" y="71"/>
                  </a:cubicBezTo>
                  <a:cubicBezTo>
                    <a:pt x="0" y="255"/>
                    <a:pt x="0" y="255"/>
                    <a:pt x="0" y="255"/>
                  </a:cubicBezTo>
                  <a:cubicBezTo>
                    <a:pt x="0" y="287"/>
                    <a:pt x="26" y="313"/>
                    <a:pt x="58" y="313"/>
                  </a:cubicBezTo>
                  <a:cubicBezTo>
                    <a:pt x="137" y="313"/>
                    <a:pt x="137" y="313"/>
                    <a:pt x="137" y="313"/>
                  </a:cubicBezTo>
                  <a:cubicBezTo>
                    <a:pt x="170" y="313"/>
                    <a:pt x="196" y="287"/>
                    <a:pt x="196" y="255"/>
                  </a:cubicBezTo>
                  <a:cubicBezTo>
                    <a:pt x="196" y="71"/>
                    <a:pt x="196" y="71"/>
                    <a:pt x="196" y="71"/>
                  </a:cubicBezTo>
                  <a:cubicBezTo>
                    <a:pt x="196" y="48"/>
                    <a:pt x="178" y="29"/>
                    <a:pt x="155" y="27"/>
                  </a:cubicBezTo>
                  <a:close/>
                  <a:moveTo>
                    <a:pt x="98" y="293"/>
                  </a:moveTo>
                  <a:cubicBezTo>
                    <a:pt x="86" y="293"/>
                    <a:pt x="77" y="283"/>
                    <a:pt x="77" y="272"/>
                  </a:cubicBezTo>
                  <a:cubicBezTo>
                    <a:pt x="77" y="260"/>
                    <a:pt x="86" y="251"/>
                    <a:pt x="98" y="251"/>
                  </a:cubicBezTo>
                  <a:cubicBezTo>
                    <a:pt x="109" y="251"/>
                    <a:pt x="119" y="260"/>
                    <a:pt x="119" y="272"/>
                  </a:cubicBezTo>
                  <a:cubicBezTo>
                    <a:pt x="119" y="283"/>
                    <a:pt x="109" y="293"/>
                    <a:pt x="98" y="293"/>
                  </a:cubicBezTo>
                  <a:close/>
                  <a:moveTo>
                    <a:pt x="170" y="218"/>
                  </a:moveTo>
                  <a:cubicBezTo>
                    <a:pt x="170" y="229"/>
                    <a:pt x="161" y="238"/>
                    <a:pt x="150" y="238"/>
                  </a:cubicBezTo>
                  <a:cubicBezTo>
                    <a:pt x="45" y="238"/>
                    <a:pt x="45" y="238"/>
                    <a:pt x="45" y="238"/>
                  </a:cubicBezTo>
                  <a:cubicBezTo>
                    <a:pt x="35" y="238"/>
                    <a:pt x="26" y="229"/>
                    <a:pt x="26" y="218"/>
                  </a:cubicBezTo>
                  <a:cubicBezTo>
                    <a:pt x="26" y="73"/>
                    <a:pt x="26" y="73"/>
                    <a:pt x="26" y="73"/>
                  </a:cubicBezTo>
                  <a:cubicBezTo>
                    <a:pt x="26" y="63"/>
                    <a:pt x="35" y="54"/>
                    <a:pt x="45" y="54"/>
                  </a:cubicBezTo>
                  <a:cubicBezTo>
                    <a:pt x="150" y="54"/>
                    <a:pt x="150" y="54"/>
                    <a:pt x="150" y="54"/>
                  </a:cubicBezTo>
                  <a:cubicBezTo>
                    <a:pt x="161" y="54"/>
                    <a:pt x="170" y="63"/>
                    <a:pt x="170" y="73"/>
                  </a:cubicBezTo>
                  <a:lnTo>
                    <a:pt x="170" y="21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0" name="Freeform 22"/>
            <p:cNvSpPr>
              <a:spLocks noEditPoints="1"/>
            </p:cNvSpPr>
            <p:nvPr userDrawn="1"/>
          </p:nvSpPr>
          <p:spPr bwMode="auto">
            <a:xfrm>
              <a:off x="2667000" y="1981200"/>
              <a:ext cx="2093022" cy="2102487"/>
            </a:xfrm>
            <a:custGeom>
              <a:avLst/>
              <a:gdLst>
                <a:gd name="T0" fmla="*/ 588 w 749"/>
                <a:gd name="T1" fmla="*/ 558 h 752"/>
                <a:gd name="T2" fmla="*/ 664 w 749"/>
                <a:gd name="T3" fmla="*/ 650 h 752"/>
                <a:gd name="T4" fmla="*/ 0 w 749"/>
                <a:gd name="T5" fmla="*/ 650 h 752"/>
                <a:gd name="T6" fmla="*/ 15 w 749"/>
                <a:gd name="T7" fmla="*/ 311 h 752"/>
                <a:gd name="T8" fmla="*/ 16 w 749"/>
                <a:gd name="T9" fmla="*/ 310 h 752"/>
                <a:gd name="T10" fmla="*/ 236 w 749"/>
                <a:gd name="T11" fmla="*/ 267 h 752"/>
                <a:gd name="T12" fmla="*/ 325 w 749"/>
                <a:gd name="T13" fmla="*/ 365 h 752"/>
                <a:gd name="T14" fmla="*/ 409 w 749"/>
                <a:gd name="T15" fmla="*/ 267 h 752"/>
                <a:gd name="T16" fmla="*/ 646 w 749"/>
                <a:gd name="T17" fmla="*/ 310 h 752"/>
                <a:gd name="T18" fmla="*/ 642 w 749"/>
                <a:gd name="T19" fmla="*/ 367 h 752"/>
                <a:gd name="T20" fmla="*/ 668 w 749"/>
                <a:gd name="T21" fmla="*/ 541 h 752"/>
                <a:gd name="T22" fmla="*/ 64 w 749"/>
                <a:gd name="T23" fmla="*/ 376 h 752"/>
                <a:gd name="T24" fmla="*/ 127 w 749"/>
                <a:gd name="T25" fmla="*/ 389 h 752"/>
                <a:gd name="T26" fmla="*/ 532 w 749"/>
                <a:gd name="T27" fmla="*/ 637 h 752"/>
                <a:gd name="T28" fmla="*/ 122 w 749"/>
                <a:gd name="T29" fmla="*/ 634 h 752"/>
                <a:gd name="T30" fmla="*/ 327 w 749"/>
                <a:gd name="T31" fmla="*/ 711 h 752"/>
                <a:gd name="T32" fmla="*/ 533 w 749"/>
                <a:gd name="T33" fmla="*/ 637 h 752"/>
                <a:gd name="T34" fmla="*/ 593 w 749"/>
                <a:gd name="T35" fmla="*/ 523 h 752"/>
                <a:gd name="T36" fmla="*/ 593 w 749"/>
                <a:gd name="T37" fmla="*/ 522 h 752"/>
                <a:gd name="T38" fmla="*/ 637 w 749"/>
                <a:gd name="T39" fmla="*/ 404 h 752"/>
                <a:gd name="T40" fmla="*/ 646 w 749"/>
                <a:gd name="T41" fmla="*/ 512 h 752"/>
                <a:gd name="T42" fmla="*/ 410 w 749"/>
                <a:gd name="T43" fmla="*/ 246 h 752"/>
                <a:gd name="T44" fmla="*/ 396 w 749"/>
                <a:gd name="T45" fmla="*/ 277 h 752"/>
                <a:gd name="T46" fmla="*/ 338 w 749"/>
                <a:gd name="T47" fmla="*/ 273 h 752"/>
                <a:gd name="T48" fmla="*/ 338 w 749"/>
                <a:gd name="T49" fmla="*/ 272 h 752"/>
                <a:gd name="T50" fmla="*/ 339 w 749"/>
                <a:gd name="T51" fmla="*/ 264 h 752"/>
                <a:gd name="T52" fmla="*/ 344 w 749"/>
                <a:gd name="T53" fmla="*/ 252 h 752"/>
                <a:gd name="T54" fmla="*/ 349 w 749"/>
                <a:gd name="T55" fmla="*/ 244 h 752"/>
                <a:gd name="T56" fmla="*/ 349 w 749"/>
                <a:gd name="T57" fmla="*/ 244 h 752"/>
                <a:gd name="T58" fmla="*/ 396 w 749"/>
                <a:gd name="T59" fmla="*/ 106 h 752"/>
                <a:gd name="T60" fmla="*/ 410 w 749"/>
                <a:gd name="T61" fmla="*/ 246 h 752"/>
                <a:gd name="T62" fmla="*/ 424 w 749"/>
                <a:gd name="T63" fmla="*/ 342 h 752"/>
                <a:gd name="T64" fmla="*/ 332 w 749"/>
                <a:gd name="T65" fmla="*/ 264 h 752"/>
                <a:gd name="T66" fmla="*/ 300 w 749"/>
                <a:gd name="T67" fmla="*/ 264 h 752"/>
                <a:gd name="T68" fmla="*/ 331 w 749"/>
                <a:gd name="T69" fmla="*/ 252 h 752"/>
                <a:gd name="T70" fmla="*/ 332 w 749"/>
                <a:gd name="T71" fmla="*/ 264 h 752"/>
                <a:gd name="T72" fmla="*/ 292 w 749"/>
                <a:gd name="T73" fmla="*/ 244 h 752"/>
                <a:gd name="T74" fmla="*/ 292 w 749"/>
                <a:gd name="T75" fmla="*/ 262 h 752"/>
                <a:gd name="T76" fmla="*/ 292 w 749"/>
                <a:gd name="T77" fmla="*/ 262 h 752"/>
                <a:gd name="T78" fmla="*/ 345 w 749"/>
                <a:gd name="T79" fmla="*/ 318 h 752"/>
                <a:gd name="T80" fmla="*/ 248 w 749"/>
                <a:gd name="T81" fmla="*/ 266 h 752"/>
                <a:gd name="T82" fmla="*/ 235 w 749"/>
                <a:gd name="T83" fmla="*/ 250 h 752"/>
                <a:gd name="T84" fmla="*/ 308 w 749"/>
                <a:gd name="T8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9" h="752">
                  <a:moveTo>
                    <a:pt x="668" y="541"/>
                  </a:moveTo>
                  <a:cubicBezTo>
                    <a:pt x="642" y="555"/>
                    <a:pt x="613" y="561"/>
                    <a:pt x="588" y="558"/>
                  </a:cubicBezTo>
                  <a:cubicBezTo>
                    <a:pt x="584" y="566"/>
                    <a:pt x="580" y="573"/>
                    <a:pt x="576" y="581"/>
                  </a:cubicBezTo>
                  <a:cubicBezTo>
                    <a:pt x="630" y="599"/>
                    <a:pt x="664" y="623"/>
                    <a:pt x="664" y="650"/>
                  </a:cubicBezTo>
                  <a:cubicBezTo>
                    <a:pt x="664" y="707"/>
                    <a:pt x="515" y="752"/>
                    <a:pt x="332" y="752"/>
                  </a:cubicBezTo>
                  <a:cubicBezTo>
                    <a:pt x="148" y="752"/>
                    <a:pt x="0" y="707"/>
                    <a:pt x="0" y="650"/>
                  </a:cubicBezTo>
                  <a:cubicBezTo>
                    <a:pt x="0" y="624"/>
                    <a:pt x="32" y="600"/>
                    <a:pt x="86" y="581"/>
                  </a:cubicBezTo>
                  <a:cubicBezTo>
                    <a:pt x="44" y="507"/>
                    <a:pt x="18" y="413"/>
                    <a:pt x="15" y="311"/>
                  </a:cubicBezTo>
                  <a:cubicBezTo>
                    <a:pt x="16" y="311"/>
                    <a:pt x="16" y="311"/>
                    <a:pt x="16" y="311"/>
                  </a:cubicBezTo>
                  <a:cubicBezTo>
                    <a:pt x="16" y="310"/>
                    <a:pt x="16" y="310"/>
                    <a:pt x="16" y="310"/>
                  </a:cubicBezTo>
                  <a:cubicBezTo>
                    <a:pt x="16" y="285"/>
                    <a:pt x="102" y="263"/>
                    <a:pt x="224" y="255"/>
                  </a:cubicBezTo>
                  <a:cubicBezTo>
                    <a:pt x="227" y="260"/>
                    <a:pt x="234" y="266"/>
                    <a:pt x="236" y="267"/>
                  </a:cubicBezTo>
                  <a:cubicBezTo>
                    <a:pt x="128" y="274"/>
                    <a:pt x="51" y="293"/>
                    <a:pt x="51" y="315"/>
                  </a:cubicBezTo>
                  <a:cubicBezTo>
                    <a:pt x="51" y="343"/>
                    <a:pt x="174" y="365"/>
                    <a:pt x="325" y="365"/>
                  </a:cubicBezTo>
                  <a:cubicBezTo>
                    <a:pt x="477" y="365"/>
                    <a:pt x="599" y="343"/>
                    <a:pt x="599" y="315"/>
                  </a:cubicBezTo>
                  <a:cubicBezTo>
                    <a:pt x="599" y="292"/>
                    <a:pt x="519" y="273"/>
                    <a:pt x="409" y="267"/>
                  </a:cubicBezTo>
                  <a:cubicBezTo>
                    <a:pt x="411" y="262"/>
                    <a:pt x="413" y="258"/>
                    <a:pt x="415" y="254"/>
                  </a:cubicBezTo>
                  <a:cubicBezTo>
                    <a:pt x="548" y="261"/>
                    <a:pt x="646" y="283"/>
                    <a:pt x="646" y="310"/>
                  </a:cubicBezTo>
                  <a:cubicBezTo>
                    <a:pt x="646" y="311"/>
                    <a:pt x="646" y="312"/>
                    <a:pt x="646" y="312"/>
                  </a:cubicBezTo>
                  <a:cubicBezTo>
                    <a:pt x="645" y="331"/>
                    <a:pt x="644" y="349"/>
                    <a:pt x="642" y="367"/>
                  </a:cubicBezTo>
                  <a:cubicBezTo>
                    <a:pt x="678" y="365"/>
                    <a:pt x="710" y="379"/>
                    <a:pt x="725" y="407"/>
                  </a:cubicBezTo>
                  <a:cubicBezTo>
                    <a:pt x="749" y="450"/>
                    <a:pt x="724" y="510"/>
                    <a:pt x="668" y="541"/>
                  </a:cubicBezTo>
                  <a:close/>
                  <a:moveTo>
                    <a:pt x="127" y="389"/>
                  </a:moveTo>
                  <a:cubicBezTo>
                    <a:pt x="96" y="389"/>
                    <a:pt x="64" y="376"/>
                    <a:pt x="64" y="376"/>
                  </a:cubicBezTo>
                  <a:cubicBezTo>
                    <a:pt x="76" y="580"/>
                    <a:pt x="166" y="555"/>
                    <a:pt x="166" y="555"/>
                  </a:cubicBezTo>
                  <a:cubicBezTo>
                    <a:pt x="140" y="542"/>
                    <a:pt x="127" y="389"/>
                    <a:pt x="127" y="389"/>
                  </a:cubicBezTo>
                  <a:close/>
                  <a:moveTo>
                    <a:pt x="533" y="637"/>
                  </a:moveTo>
                  <a:cubicBezTo>
                    <a:pt x="533" y="637"/>
                    <a:pt x="532" y="637"/>
                    <a:pt x="532" y="637"/>
                  </a:cubicBezTo>
                  <a:cubicBezTo>
                    <a:pt x="511" y="666"/>
                    <a:pt x="428" y="687"/>
                    <a:pt x="328" y="687"/>
                  </a:cubicBezTo>
                  <a:cubicBezTo>
                    <a:pt x="224" y="687"/>
                    <a:pt x="138" y="664"/>
                    <a:pt x="122" y="634"/>
                  </a:cubicBezTo>
                  <a:cubicBezTo>
                    <a:pt x="119" y="638"/>
                    <a:pt x="117" y="642"/>
                    <a:pt x="117" y="647"/>
                  </a:cubicBezTo>
                  <a:cubicBezTo>
                    <a:pt x="117" y="682"/>
                    <a:pt x="211" y="711"/>
                    <a:pt x="327" y="711"/>
                  </a:cubicBezTo>
                  <a:cubicBezTo>
                    <a:pt x="442" y="711"/>
                    <a:pt x="536" y="682"/>
                    <a:pt x="536" y="647"/>
                  </a:cubicBezTo>
                  <a:cubicBezTo>
                    <a:pt x="536" y="643"/>
                    <a:pt x="535" y="640"/>
                    <a:pt x="533" y="637"/>
                  </a:cubicBezTo>
                  <a:close/>
                  <a:moveTo>
                    <a:pt x="593" y="522"/>
                  </a:moveTo>
                  <a:cubicBezTo>
                    <a:pt x="593" y="523"/>
                    <a:pt x="593" y="523"/>
                    <a:pt x="593" y="523"/>
                  </a:cubicBezTo>
                  <a:cubicBezTo>
                    <a:pt x="595" y="523"/>
                    <a:pt x="596" y="523"/>
                    <a:pt x="597" y="523"/>
                  </a:cubicBezTo>
                  <a:lnTo>
                    <a:pt x="593" y="522"/>
                  </a:lnTo>
                  <a:close/>
                  <a:moveTo>
                    <a:pt x="686" y="429"/>
                  </a:moveTo>
                  <a:cubicBezTo>
                    <a:pt x="676" y="414"/>
                    <a:pt x="658" y="405"/>
                    <a:pt x="637" y="404"/>
                  </a:cubicBezTo>
                  <a:cubicBezTo>
                    <a:pt x="636" y="409"/>
                    <a:pt x="621" y="489"/>
                    <a:pt x="603" y="523"/>
                  </a:cubicBezTo>
                  <a:cubicBezTo>
                    <a:pt x="617" y="522"/>
                    <a:pt x="632" y="519"/>
                    <a:pt x="646" y="512"/>
                  </a:cubicBezTo>
                  <a:cubicBezTo>
                    <a:pt x="685" y="493"/>
                    <a:pt x="703" y="456"/>
                    <a:pt x="686" y="429"/>
                  </a:cubicBezTo>
                  <a:close/>
                  <a:moveTo>
                    <a:pt x="410" y="246"/>
                  </a:moveTo>
                  <a:cubicBezTo>
                    <a:pt x="403" y="255"/>
                    <a:pt x="396" y="277"/>
                    <a:pt x="396" y="277"/>
                  </a:cubicBezTo>
                  <a:cubicBezTo>
                    <a:pt x="396" y="277"/>
                    <a:pt x="396" y="277"/>
                    <a:pt x="396" y="277"/>
                  </a:cubicBezTo>
                  <a:cubicBezTo>
                    <a:pt x="381" y="325"/>
                    <a:pt x="413" y="338"/>
                    <a:pt x="422" y="341"/>
                  </a:cubicBezTo>
                  <a:cubicBezTo>
                    <a:pt x="408" y="337"/>
                    <a:pt x="338" y="315"/>
                    <a:pt x="338" y="273"/>
                  </a:cubicBezTo>
                  <a:cubicBezTo>
                    <a:pt x="339" y="273"/>
                    <a:pt x="339" y="273"/>
                    <a:pt x="339" y="273"/>
                  </a:cubicBezTo>
                  <a:cubicBezTo>
                    <a:pt x="338" y="272"/>
                    <a:pt x="338" y="272"/>
                    <a:pt x="338" y="272"/>
                  </a:cubicBezTo>
                  <a:cubicBezTo>
                    <a:pt x="339" y="269"/>
                    <a:pt x="339" y="267"/>
                    <a:pt x="339" y="264"/>
                  </a:cubicBezTo>
                  <a:cubicBezTo>
                    <a:pt x="339" y="264"/>
                    <a:pt x="339" y="264"/>
                    <a:pt x="339" y="264"/>
                  </a:cubicBezTo>
                  <a:cubicBezTo>
                    <a:pt x="340" y="260"/>
                    <a:pt x="342" y="255"/>
                    <a:pt x="344" y="252"/>
                  </a:cubicBezTo>
                  <a:cubicBezTo>
                    <a:pt x="344" y="252"/>
                    <a:pt x="344" y="252"/>
                    <a:pt x="344" y="252"/>
                  </a:cubicBezTo>
                  <a:cubicBezTo>
                    <a:pt x="344" y="251"/>
                    <a:pt x="345" y="251"/>
                    <a:pt x="345" y="250"/>
                  </a:cubicBezTo>
                  <a:cubicBezTo>
                    <a:pt x="347" y="247"/>
                    <a:pt x="349" y="245"/>
                    <a:pt x="349" y="244"/>
                  </a:cubicBezTo>
                  <a:cubicBezTo>
                    <a:pt x="349" y="244"/>
                    <a:pt x="350" y="244"/>
                    <a:pt x="350" y="244"/>
                  </a:cubicBezTo>
                  <a:cubicBezTo>
                    <a:pt x="349" y="244"/>
                    <a:pt x="349" y="244"/>
                    <a:pt x="349" y="244"/>
                  </a:cubicBezTo>
                  <a:cubicBezTo>
                    <a:pt x="353" y="237"/>
                    <a:pt x="359" y="231"/>
                    <a:pt x="367" y="224"/>
                  </a:cubicBezTo>
                  <a:cubicBezTo>
                    <a:pt x="455" y="143"/>
                    <a:pt x="418" y="128"/>
                    <a:pt x="396" y="106"/>
                  </a:cubicBezTo>
                  <a:cubicBezTo>
                    <a:pt x="396" y="106"/>
                    <a:pt x="496" y="120"/>
                    <a:pt x="424" y="224"/>
                  </a:cubicBezTo>
                  <a:cubicBezTo>
                    <a:pt x="418" y="232"/>
                    <a:pt x="414" y="239"/>
                    <a:pt x="410" y="246"/>
                  </a:cubicBezTo>
                  <a:close/>
                  <a:moveTo>
                    <a:pt x="422" y="341"/>
                  </a:moveTo>
                  <a:cubicBezTo>
                    <a:pt x="423" y="341"/>
                    <a:pt x="424" y="342"/>
                    <a:pt x="424" y="342"/>
                  </a:cubicBezTo>
                  <a:cubicBezTo>
                    <a:pt x="424" y="342"/>
                    <a:pt x="423" y="341"/>
                    <a:pt x="422" y="341"/>
                  </a:cubicBezTo>
                  <a:close/>
                  <a:moveTo>
                    <a:pt x="332" y="264"/>
                  </a:moveTo>
                  <a:cubicBezTo>
                    <a:pt x="330" y="264"/>
                    <a:pt x="327" y="264"/>
                    <a:pt x="325" y="264"/>
                  </a:cubicBezTo>
                  <a:cubicBezTo>
                    <a:pt x="317" y="264"/>
                    <a:pt x="308" y="264"/>
                    <a:pt x="300" y="264"/>
                  </a:cubicBezTo>
                  <a:cubicBezTo>
                    <a:pt x="300" y="261"/>
                    <a:pt x="299" y="256"/>
                    <a:pt x="299" y="252"/>
                  </a:cubicBezTo>
                  <a:cubicBezTo>
                    <a:pt x="309" y="252"/>
                    <a:pt x="320" y="252"/>
                    <a:pt x="331" y="252"/>
                  </a:cubicBezTo>
                  <a:cubicBezTo>
                    <a:pt x="332" y="252"/>
                    <a:pt x="333" y="252"/>
                    <a:pt x="335" y="252"/>
                  </a:cubicBezTo>
                  <a:cubicBezTo>
                    <a:pt x="331" y="260"/>
                    <a:pt x="332" y="264"/>
                    <a:pt x="332" y="264"/>
                  </a:cubicBezTo>
                  <a:close/>
                  <a:moveTo>
                    <a:pt x="345" y="159"/>
                  </a:moveTo>
                  <a:cubicBezTo>
                    <a:pt x="309" y="194"/>
                    <a:pt x="294" y="222"/>
                    <a:pt x="292" y="244"/>
                  </a:cubicBezTo>
                  <a:cubicBezTo>
                    <a:pt x="291" y="244"/>
                    <a:pt x="291" y="244"/>
                    <a:pt x="291" y="244"/>
                  </a:cubicBezTo>
                  <a:cubicBezTo>
                    <a:pt x="291" y="244"/>
                    <a:pt x="291" y="255"/>
                    <a:pt x="292" y="262"/>
                  </a:cubicBezTo>
                  <a:cubicBezTo>
                    <a:pt x="292" y="262"/>
                    <a:pt x="292" y="262"/>
                    <a:pt x="292" y="262"/>
                  </a:cubicBezTo>
                  <a:cubicBezTo>
                    <a:pt x="292" y="262"/>
                    <a:pt x="292" y="262"/>
                    <a:pt x="292" y="262"/>
                  </a:cubicBezTo>
                  <a:cubicBezTo>
                    <a:pt x="292" y="264"/>
                    <a:pt x="293" y="266"/>
                    <a:pt x="294" y="268"/>
                  </a:cubicBezTo>
                  <a:cubicBezTo>
                    <a:pt x="304" y="303"/>
                    <a:pt x="345" y="318"/>
                    <a:pt x="345" y="318"/>
                  </a:cubicBezTo>
                  <a:cubicBezTo>
                    <a:pt x="345" y="318"/>
                    <a:pt x="283" y="299"/>
                    <a:pt x="248" y="266"/>
                  </a:cubicBezTo>
                  <a:cubicBezTo>
                    <a:pt x="248" y="266"/>
                    <a:pt x="248" y="266"/>
                    <a:pt x="248" y="266"/>
                  </a:cubicBezTo>
                  <a:cubicBezTo>
                    <a:pt x="241" y="260"/>
                    <a:pt x="235" y="250"/>
                    <a:pt x="235" y="250"/>
                  </a:cubicBezTo>
                  <a:cubicBezTo>
                    <a:pt x="235" y="250"/>
                    <a:pt x="235" y="250"/>
                    <a:pt x="235" y="250"/>
                  </a:cubicBezTo>
                  <a:cubicBezTo>
                    <a:pt x="218" y="225"/>
                    <a:pt x="220" y="195"/>
                    <a:pt x="268" y="159"/>
                  </a:cubicBezTo>
                  <a:cubicBezTo>
                    <a:pt x="397" y="63"/>
                    <a:pt x="331" y="32"/>
                    <a:pt x="308" y="0"/>
                  </a:cubicBezTo>
                  <a:cubicBezTo>
                    <a:pt x="308" y="0"/>
                    <a:pt x="470" y="43"/>
                    <a:pt x="345" y="1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grpSp>
          <p:nvGrpSpPr>
            <p:cNvPr id="21" name="Group 20"/>
            <p:cNvGrpSpPr/>
            <p:nvPr userDrawn="1"/>
          </p:nvGrpSpPr>
          <p:grpSpPr>
            <a:xfrm>
              <a:off x="7854696" y="2290960"/>
              <a:ext cx="1816309" cy="1816309"/>
              <a:chOff x="5181600" y="3402012"/>
              <a:chExt cx="2071687" cy="2071687"/>
            </a:xfrm>
          </p:grpSpPr>
          <p:sp>
            <p:nvSpPr>
              <p:cNvPr id="22" name="Oval 21"/>
              <p:cNvSpPr/>
              <p:nvPr/>
            </p:nvSpPr>
            <p:spPr>
              <a:xfrm>
                <a:off x="5181600" y="3402012"/>
                <a:ext cx="2071687" cy="207168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3" name="Freeform 30"/>
              <p:cNvSpPr>
                <a:spLocks/>
              </p:cNvSpPr>
              <p:nvPr/>
            </p:nvSpPr>
            <p:spPr bwMode="auto">
              <a:xfrm>
                <a:off x="5399088" y="4029075"/>
                <a:ext cx="655638" cy="1023938"/>
              </a:xfrm>
              <a:custGeom>
                <a:avLst/>
                <a:gdLst>
                  <a:gd name="T0" fmla="*/ 113 w 175"/>
                  <a:gd name="T1" fmla="*/ 0 h 273"/>
                  <a:gd name="T2" fmla="*/ 148 w 175"/>
                  <a:gd name="T3" fmla="*/ 24 h 273"/>
                  <a:gd name="T4" fmla="*/ 171 w 175"/>
                  <a:gd name="T5" fmla="*/ 99 h 273"/>
                  <a:gd name="T6" fmla="*/ 150 w 175"/>
                  <a:gd name="T7" fmla="*/ 106 h 273"/>
                  <a:gd name="T8" fmla="*/ 129 w 175"/>
                  <a:gd name="T9" fmla="*/ 37 h 273"/>
                  <a:gd name="T10" fmla="*/ 117 w 175"/>
                  <a:gd name="T11" fmla="*/ 37 h 273"/>
                  <a:gd name="T12" fmla="*/ 152 w 175"/>
                  <a:gd name="T13" fmla="*/ 160 h 273"/>
                  <a:gd name="T14" fmla="*/ 119 w 175"/>
                  <a:gd name="T15" fmla="*/ 160 h 273"/>
                  <a:gd name="T16" fmla="*/ 119 w 175"/>
                  <a:gd name="T17" fmla="*/ 256 h 273"/>
                  <a:gd name="T18" fmla="*/ 94 w 175"/>
                  <a:gd name="T19" fmla="*/ 256 h 273"/>
                  <a:gd name="T20" fmla="*/ 94 w 175"/>
                  <a:gd name="T21" fmla="*/ 160 h 273"/>
                  <a:gd name="T22" fmla="*/ 81 w 175"/>
                  <a:gd name="T23" fmla="*/ 160 h 273"/>
                  <a:gd name="T24" fmla="*/ 81 w 175"/>
                  <a:gd name="T25" fmla="*/ 256 h 273"/>
                  <a:gd name="T26" fmla="*/ 57 w 175"/>
                  <a:gd name="T27" fmla="*/ 256 h 273"/>
                  <a:gd name="T28" fmla="*/ 57 w 175"/>
                  <a:gd name="T29" fmla="*/ 160 h 273"/>
                  <a:gd name="T30" fmla="*/ 23 w 175"/>
                  <a:gd name="T31" fmla="*/ 160 h 273"/>
                  <a:gd name="T32" fmla="*/ 58 w 175"/>
                  <a:gd name="T33" fmla="*/ 37 h 273"/>
                  <a:gd name="T34" fmla="*/ 46 w 175"/>
                  <a:gd name="T35" fmla="*/ 37 h 273"/>
                  <a:gd name="T36" fmla="*/ 26 w 175"/>
                  <a:gd name="T37" fmla="*/ 107 h 273"/>
                  <a:gd name="T38" fmla="*/ 5 w 175"/>
                  <a:gd name="T39" fmla="*/ 99 h 273"/>
                  <a:gd name="T40" fmla="*/ 28 w 175"/>
                  <a:gd name="T41" fmla="*/ 24 h 273"/>
                  <a:gd name="T42" fmla="*/ 60 w 175"/>
                  <a:gd name="T43" fmla="*/ 0 h 273"/>
                  <a:gd name="T44" fmla="*/ 113 w 175"/>
                  <a:gd name="T4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273">
                    <a:moveTo>
                      <a:pt x="113" y="0"/>
                    </a:moveTo>
                    <a:cubicBezTo>
                      <a:pt x="131" y="0"/>
                      <a:pt x="145" y="15"/>
                      <a:pt x="148" y="24"/>
                    </a:cubicBezTo>
                    <a:cubicBezTo>
                      <a:pt x="171" y="99"/>
                      <a:pt x="171" y="99"/>
                      <a:pt x="171" y="99"/>
                    </a:cubicBezTo>
                    <a:cubicBezTo>
                      <a:pt x="175" y="115"/>
                      <a:pt x="154" y="122"/>
                      <a:pt x="150" y="106"/>
                    </a:cubicBezTo>
                    <a:cubicBezTo>
                      <a:pt x="129" y="37"/>
                      <a:pt x="129" y="37"/>
                      <a:pt x="129" y="37"/>
                    </a:cubicBezTo>
                    <a:cubicBezTo>
                      <a:pt x="117" y="37"/>
                      <a:pt x="117" y="37"/>
                      <a:pt x="117" y="37"/>
                    </a:cubicBezTo>
                    <a:cubicBezTo>
                      <a:pt x="152" y="160"/>
                      <a:pt x="152" y="160"/>
                      <a:pt x="152" y="160"/>
                    </a:cubicBezTo>
                    <a:cubicBezTo>
                      <a:pt x="119" y="160"/>
                      <a:pt x="119" y="160"/>
                      <a:pt x="119" y="160"/>
                    </a:cubicBezTo>
                    <a:cubicBezTo>
                      <a:pt x="119" y="256"/>
                      <a:pt x="119" y="256"/>
                      <a:pt x="119" y="256"/>
                    </a:cubicBezTo>
                    <a:cubicBezTo>
                      <a:pt x="119" y="273"/>
                      <a:pt x="94" y="273"/>
                      <a:pt x="94" y="256"/>
                    </a:cubicBezTo>
                    <a:cubicBezTo>
                      <a:pt x="94" y="160"/>
                      <a:pt x="94" y="160"/>
                      <a:pt x="94" y="160"/>
                    </a:cubicBezTo>
                    <a:cubicBezTo>
                      <a:pt x="81" y="160"/>
                      <a:pt x="81" y="160"/>
                      <a:pt x="81" y="160"/>
                    </a:cubicBezTo>
                    <a:cubicBezTo>
                      <a:pt x="81" y="256"/>
                      <a:pt x="81" y="256"/>
                      <a:pt x="81" y="256"/>
                    </a:cubicBezTo>
                    <a:cubicBezTo>
                      <a:pt x="81" y="273"/>
                      <a:pt x="57" y="273"/>
                      <a:pt x="57" y="256"/>
                    </a:cubicBezTo>
                    <a:cubicBezTo>
                      <a:pt x="57" y="160"/>
                      <a:pt x="57" y="160"/>
                      <a:pt x="57" y="160"/>
                    </a:cubicBezTo>
                    <a:cubicBezTo>
                      <a:pt x="23" y="160"/>
                      <a:pt x="23" y="160"/>
                      <a:pt x="23" y="160"/>
                    </a:cubicBezTo>
                    <a:cubicBezTo>
                      <a:pt x="58" y="37"/>
                      <a:pt x="58" y="37"/>
                      <a:pt x="58" y="37"/>
                    </a:cubicBezTo>
                    <a:cubicBezTo>
                      <a:pt x="46" y="37"/>
                      <a:pt x="46" y="37"/>
                      <a:pt x="46" y="37"/>
                    </a:cubicBezTo>
                    <a:cubicBezTo>
                      <a:pt x="26" y="107"/>
                      <a:pt x="26" y="107"/>
                      <a:pt x="26" y="107"/>
                    </a:cubicBezTo>
                    <a:cubicBezTo>
                      <a:pt x="21" y="122"/>
                      <a:pt x="0" y="116"/>
                      <a:pt x="5" y="99"/>
                    </a:cubicBezTo>
                    <a:cubicBezTo>
                      <a:pt x="28" y="24"/>
                      <a:pt x="28" y="24"/>
                      <a:pt x="28" y="24"/>
                    </a:cubicBezTo>
                    <a:cubicBezTo>
                      <a:pt x="30" y="15"/>
                      <a:pt x="41" y="0"/>
                      <a:pt x="60" y="0"/>
                    </a:cubicBezTo>
                    <a:cubicBezTo>
                      <a:pt x="113" y="0"/>
                      <a:pt x="113" y="0"/>
                      <a:pt x="1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4" name="Oval 31"/>
              <p:cNvSpPr>
                <a:spLocks noChangeArrowheads="1"/>
              </p:cNvSpPr>
              <p:nvPr/>
            </p:nvSpPr>
            <p:spPr bwMode="auto">
              <a:xfrm>
                <a:off x="5627688" y="3808413"/>
                <a:ext cx="198438" cy="198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5" name="Oval 32"/>
              <p:cNvSpPr>
                <a:spLocks noChangeArrowheads="1"/>
              </p:cNvSpPr>
              <p:nvPr/>
            </p:nvSpPr>
            <p:spPr bwMode="auto">
              <a:xfrm>
                <a:off x="6602413" y="3803650"/>
                <a:ext cx="203200" cy="203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26" name="Freeform 33"/>
              <p:cNvSpPr>
                <a:spLocks/>
              </p:cNvSpPr>
              <p:nvPr/>
            </p:nvSpPr>
            <p:spPr bwMode="auto">
              <a:xfrm>
                <a:off x="6442075" y="4025900"/>
                <a:ext cx="523875" cy="1008063"/>
              </a:xfrm>
              <a:custGeom>
                <a:avLst/>
                <a:gdLst>
                  <a:gd name="T0" fmla="*/ 34 w 140"/>
                  <a:gd name="T1" fmla="*/ 254 h 269"/>
                  <a:gd name="T2" fmla="*/ 49 w 140"/>
                  <a:gd name="T3" fmla="*/ 269 h 269"/>
                  <a:gd name="T4" fmla="*/ 64 w 140"/>
                  <a:gd name="T5" fmla="*/ 254 h 269"/>
                  <a:gd name="T6" fmla="*/ 64 w 140"/>
                  <a:gd name="T7" fmla="*/ 128 h 269"/>
                  <a:gd name="T8" fmla="*/ 76 w 140"/>
                  <a:gd name="T9" fmla="*/ 128 h 269"/>
                  <a:gd name="T10" fmla="*/ 76 w 140"/>
                  <a:gd name="T11" fmla="*/ 254 h 269"/>
                  <a:gd name="T12" fmla="*/ 91 w 140"/>
                  <a:gd name="T13" fmla="*/ 269 h 269"/>
                  <a:gd name="T14" fmla="*/ 106 w 140"/>
                  <a:gd name="T15" fmla="*/ 254 h 269"/>
                  <a:gd name="T16" fmla="*/ 106 w 140"/>
                  <a:gd name="T17" fmla="*/ 37 h 269"/>
                  <a:gd name="T18" fmla="*/ 119 w 140"/>
                  <a:gd name="T19" fmla="*/ 37 h 269"/>
                  <a:gd name="T20" fmla="*/ 119 w 140"/>
                  <a:gd name="T21" fmla="*/ 117 h 269"/>
                  <a:gd name="T22" fmla="*/ 140 w 140"/>
                  <a:gd name="T23" fmla="*/ 117 h 269"/>
                  <a:gd name="T24" fmla="*/ 140 w 140"/>
                  <a:gd name="T25" fmla="*/ 36 h 269"/>
                  <a:gd name="T26" fmla="*/ 105 w 140"/>
                  <a:gd name="T27" fmla="*/ 0 h 269"/>
                  <a:gd name="T28" fmla="*/ 34 w 140"/>
                  <a:gd name="T29" fmla="*/ 0 h 269"/>
                  <a:gd name="T30" fmla="*/ 0 w 140"/>
                  <a:gd name="T31" fmla="*/ 35 h 269"/>
                  <a:gd name="T32" fmla="*/ 0 w 140"/>
                  <a:gd name="T33" fmla="*/ 117 h 269"/>
                  <a:gd name="T34" fmla="*/ 21 w 140"/>
                  <a:gd name="T35" fmla="*/ 117 h 269"/>
                  <a:gd name="T36" fmla="*/ 21 w 140"/>
                  <a:gd name="T37" fmla="*/ 37 h 269"/>
                  <a:gd name="T38" fmla="*/ 34 w 140"/>
                  <a:gd name="T39" fmla="*/ 37 h 269"/>
                  <a:gd name="T40" fmla="*/ 34 w 140"/>
                  <a:gd name="T41" fmla="*/ 25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9">
                    <a:moveTo>
                      <a:pt x="34" y="254"/>
                    </a:moveTo>
                    <a:cubicBezTo>
                      <a:pt x="34" y="263"/>
                      <a:pt x="40" y="269"/>
                      <a:pt x="49" y="269"/>
                    </a:cubicBezTo>
                    <a:cubicBezTo>
                      <a:pt x="57" y="269"/>
                      <a:pt x="64" y="263"/>
                      <a:pt x="64" y="254"/>
                    </a:cubicBezTo>
                    <a:cubicBezTo>
                      <a:pt x="64" y="128"/>
                      <a:pt x="64" y="128"/>
                      <a:pt x="64" y="128"/>
                    </a:cubicBezTo>
                    <a:cubicBezTo>
                      <a:pt x="76" y="128"/>
                      <a:pt x="76" y="128"/>
                      <a:pt x="76" y="128"/>
                    </a:cubicBezTo>
                    <a:cubicBezTo>
                      <a:pt x="76" y="254"/>
                      <a:pt x="76" y="254"/>
                      <a:pt x="76" y="254"/>
                    </a:cubicBezTo>
                    <a:cubicBezTo>
                      <a:pt x="76" y="263"/>
                      <a:pt x="83" y="269"/>
                      <a:pt x="91" y="269"/>
                    </a:cubicBezTo>
                    <a:cubicBezTo>
                      <a:pt x="100" y="269"/>
                      <a:pt x="106" y="263"/>
                      <a:pt x="106" y="254"/>
                    </a:cubicBezTo>
                    <a:cubicBezTo>
                      <a:pt x="106" y="37"/>
                      <a:pt x="106" y="37"/>
                      <a:pt x="106" y="37"/>
                    </a:cubicBezTo>
                    <a:cubicBezTo>
                      <a:pt x="119" y="37"/>
                      <a:pt x="119" y="37"/>
                      <a:pt x="119" y="37"/>
                    </a:cubicBezTo>
                    <a:cubicBezTo>
                      <a:pt x="119" y="117"/>
                      <a:pt x="119" y="117"/>
                      <a:pt x="119" y="117"/>
                    </a:cubicBezTo>
                    <a:cubicBezTo>
                      <a:pt x="119" y="133"/>
                      <a:pt x="140" y="133"/>
                      <a:pt x="140" y="117"/>
                    </a:cubicBezTo>
                    <a:cubicBezTo>
                      <a:pt x="140" y="36"/>
                      <a:pt x="140" y="36"/>
                      <a:pt x="140" y="36"/>
                    </a:cubicBezTo>
                    <a:cubicBezTo>
                      <a:pt x="140" y="18"/>
                      <a:pt x="126" y="0"/>
                      <a:pt x="105" y="0"/>
                    </a:cubicBezTo>
                    <a:cubicBezTo>
                      <a:pt x="34" y="0"/>
                      <a:pt x="34" y="0"/>
                      <a:pt x="34" y="0"/>
                    </a:cubicBezTo>
                    <a:cubicBezTo>
                      <a:pt x="15" y="0"/>
                      <a:pt x="0" y="16"/>
                      <a:pt x="0" y="35"/>
                    </a:cubicBezTo>
                    <a:cubicBezTo>
                      <a:pt x="0" y="117"/>
                      <a:pt x="0" y="117"/>
                      <a:pt x="0" y="117"/>
                    </a:cubicBezTo>
                    <a:cubicBezTo>
                      <a:pt x="0" y="133"/>
                      <a:pt x="21" y="133"/>
                      <a:pt x="21" y="117"/>
                    </a:cubicBezTo>
                    <a:cubicBezTo>
                      <a:pt x="21" y="37"/>
                      <a:pt x="21" y="37"/>
                      <a:pt x="21" y="37"/>
                    </a:cubicBezTo>
                    <a:cubicBezTo>
                      <a:pt x="34" y="37"/>
                      <a:pt x="34" y="37"/>
                      <a:pt x="34" y="37"/>
                    </a:cubicBezTo>
                    <a:cubicBezTo>
                      <a:pt x="34" y="254"/>
                      <a:pt x="34" y="254"/>
                      <a:pt x="34"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cxnSp>
            <p:nvCxnSpPr>
              <p:cNvPr id="27" name="Straight Connector 26"/>
              <p:cNvCxnSpPr/>
              <p:nvPr/>
            </p:nvCxnSpPr>
            <p:spPr>
              <a:xfrm>
                <a:off x="6210300" y="3808413"/>
                <a:ext cx="0" cy="122555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8" name="Text Placeholder 13"/>
          <p:cNvSpPr>
            <a:spLocks noGrp="1"/>
          </p:cNvSpPr>
          <p:nvPr>
            <p:ph type="body" sz="quarter" idx="10" hasCustomPrompt="1"/>
          </p:nvPr>
        </p:nvSpPr>
        <p:spPr>
          <a:xfrm>
            <a:off x="2000250" y="4876800"/>
            <a:ext cx="5253004" cy="685800"/>
          </a:xfrm>
        </p:spPr>
        <p:txBody>
          <a:bodyPr anchor="ctr">
            <a:noAutofit/>
          </a:bodyPr>
          <a:lstStyle>
            <a:lvl1pPr marL="0" indent="0" algn="ctr">
              <a:spcBef>
                <a:spcPts val="0"/>
              </a:spcBef>
              <a:spcAft>
                <a:spcPts val="0"/>
              </a:spcAft>
              <a:buNone/>
              <a:defRPr sz="2700" baseline="0">
                <a:solidFill>
                  <a:schemeClr val="tx2"/>
                </a:solidFill>
              </a:defRPr>
            </a:lvl1pPr>
          </a:lstStyle>
          <a:p>
            <a:pPr lvl="0"/>
            <a:r>
              <a:rPr lang="en-US"/>
              <a:t>Click to edit Break Length</a:t>
            </a:r>
          </a:p>
        </p:txBody>
      </p:sp>
    </p:spTree>
    <p:extLst>
      <p:ext uri="{BB962C8B-B14F-4D97-AF65-F5344CB8AC3E}">
        <p14:creationId xmlns:p14="http://schemas.microsoft.com/office/powerpoint/2010/main" val="2290933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p>
        </p:txBody>
      </p:sp>
      <p:sp>
        <p:nvSpPr>
          <p:cNvPr id="3" name="Content Placeholder 2"/>
          <p:cNvSpPr>
            <a:spLocks noGrp="1"/>
          </p:cNvSpPr>
          <p:nvPr>
            <p:ph idx="1"/>
          </p:nvPr>
        </p:nvSpPr>
        <p:spPr/>
        <p:txBody>
          <a:bodyPr/>
          <a:lstStyle>
            <a:lvl1pPr>
              <a:spcBef>
                <a:spcPts val="300"/>
              </a:spcBef>
              <a:spcAft>
                <a:spcPts val="400"/>
              </a:spcAft>
              <a:defRPr/>
            </a:lvl1pPr>
            <a:lvl2pPr>
              <a:spcBef>
                <a:spcPts val="300"/>
              </a:spcBef>
              <a:spcAft>
                <a:spcPts val="4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82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14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47718"/>
            <a:ext cx="8229600" cy="849244"/>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875714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nip Single Corner Rectangle 3"/>
          <p:cNvSpPr/>
          <p:nvPr userDrawn="1"/>
        </p:nvSpPr>
        <p:spPr>
          <a:xfrm flipH="1">
            <a:off x="0" y="6477000"/>
            <a:ext cx="9144000" cy="381000"/>
          </a:xfrm>
          <a:prstGeom prst="snip1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Freeform 4"/>
          <p:cNvSpPr>
            <a:spLocks/>
          </p:cNvSpPr>
          <p:nvPr userDrawn="1"/>
        </p:nvSpPr>
        <p:spPr bwMode="auto">
          <a:xfrm flipV="1">
            <a:off x="43754"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5"/>
          <p:cNvSpPr>
            <a:spLocks/>
          </p:cNvSpPr>
          <p:nvPr userDrawn="1"/>
        </p:nvSpPr>
        <p:spPr bwMode="auto">
          <a:xfrm flipV="1">
            <a:off x="-2317"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Slide Number Placeholder 5"/>
          <p:cNvSpPr txBox="1">
            <a:spLocks/>
          </p:cNvSpPr>
          <p:nvPr userDrawn="1"/>
        </p:nvSpPr>
        <p:spPr>
          <a:xfrm>
            <a:off x="92978" y="6528033"/>
            <a:ext cx="381000" cy="273844"/>
          </a:xfrm>
          <a:prstGeom prst="rect">
            <a:avLst/>
          </a:prstGeom>
        </p:spPr>
        <p:txBody>
          <a:bodyPr vert="horz" lIns="91440" tIns="45720" rIns="91440" bIns="45720" rtlCol="0" anchor="ctr"/>
          <a:lstStyle>
            <a:defPPr>
              <a:defRPr lang="en-US"/>
            </a:defPPr>
            <a:lvl1pPr marL="0" algn="ctr" defTabSz="914400" rtl="0" eaLnBrk="1" latinLnBrk="0" hangingPunct="1">
              <a:defRPr sz="10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46A045-542F-428B-926C-15C9557EA5EF}" type="slidenum">
              <a:rPr lang="en-US" smtClean="0">
                <a:solidFill>
                  <a:prstClr val="white"/>
                </a:solidFill>
              </a:rPr>
              <a:pPr/>
              <a:t>‹#›</a:t>
            </a:fld>
            <a:endParaRPr lang="en-US">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000" y="6546977"/>
            <a:ext cx="1447802" cy="255753"/>
          </a:xfrm>
          <a:prstGeom prst="rect">
            <a:avLst/>
          </a:prstGeom>
        </p:spPr>
      </p:pic>
    </p:spTree>
    <p:extLst>
      <p:ext uri="{BB962C8B-B14F-4D97-AF65-F5344CB8AC3E}">
        <p14:creationId xmlns:p14="http://schemas.microsoft.com/office/powerpoint/2010/main" val="376010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lide_Break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7938"/>
            <a:ext cx="5029200" cy="6869113"/>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TextBox 11"/>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sp>
        <p:nvSpPr>
          <p:cNvPr id="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731050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lide_Break_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556362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ide_Break_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1"/>
            <a:ext cx="5029199" cy="6861174"/>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4265225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lide_Break_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4800" y="0"/>
            <a:ext cx="5029200" cy="6858000"/>
          </a:xfrm>
          <a:prstGeom prst="rect">
            <a:avLst/>
          </a:prstGeom>
        </p:spPr>
      </p:pic>
      <p:sp>
        <p:nvSpPr>
          <p:cNvPr id="7" name="Freeform 5"/>
          <p:cNvSpPr>
            <a:spLocks/>
          </p:cNvSpPr>
          <p:nvPr userDrawn="1"/>
        </p:nvSpPr>
        <p:spPr bwMode="auto">
          <a:xfrm>
            <a:off x="-7938" y="-7938"/>
            <a:ext cx="6024563" cy="6869113"/>
          </a:xfrm>
          <a:custGeom>
            <a:avLst/>
            <a:gdLst>
              <a:gd name="T0" fmla="*/ 0 w 3795"/>
              <a:gd name="T1" fmla="*/ 4327 h 4327"/>
              <a:gd name="T2" fmla="*/ 0 w 3795"/>
              <a:gd name="T3" fmla="*/ 0 h 4327"/>
              <a:gd name="T4" fmla="*/ 2941 w 3795"/>
              <a:gd name="T5" fmla="*/ 0 h 4327"/>
              <a:gd name="T6" fmla="*/ 3795 w 3795"/>
              <a:gd name="T7" fmla="*/ 4327 h 4327"/>
              <a:gd name="T8" fmla="*/ 0 w 3795"/>
              <a:gd name="T9" fmla="*/ 4327 h 4327"/>
            </a:gdLst>
            <a:ahLst/>
            <a:cxnLst>
              <a:cxn ang="0">
                <a:pos x="T0" y="T1"/>
              </a:cxn>
              <a:cxn ang="0">
                <a:pos x="T2" y="T3"/>
              </a:cxn>
              <a:cxn ang="0">
                <a:pos x="T4" y="T5"/>
              </a:cxn>
              <a:cxn ang="0">
                <a:pos x="T6" y="T7"/>
              </a:cxn>
              <a:cxn ang="0">
                <a:pos x="T8" y="T9"/>
              </a:cxn>
            </a:cxnLst>
            <a:rect l="0" t="0" r="r" b="b"/>
            <a:pathLst>
              <a:path w="3795" h="4327">
                <a:moveTo>
                  <a:pt x="0" y="4327"/>
                </a:moveTo>
                <a:lnTo>
                  <a:pt x="0" y="0"/>
                </a:lnTo>
                <a:lnTo>
                  <a:pt x="2941" y="0"/>
                </a:lnTo>
                <a:lnTo>
                  <a:pt x="3795" y="4327"/>
                </a:lnTo>
                <a:lnTo>
                  <a:pt x="0" y="43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userDrawn="1"/>
        </p:nvSpPr>
        <p:spPr bwMode="auto">
          <a:xfrm>
            <a:off x="1489737" y="-7938"/>
            <a:ext cx="4526888" cy="6869113"/>
          </a:xfrm>
          <a:custGeom>
            <a:avLst/>
            <a:gdLst>
              <a:gd name="T0" fmla="*/ 0 w 2925"/>
              <a:gd name="T1" fmla="*/ 3110 h 4327"/>
              <a:gd name="T2" fmla="*/ 2071 w 2925"/>
              <a:gd name="T3" fmla="*/ 0 h 4327"/>
              <a:gd name="T4" fmla="*/ 2925 w 2925"/>
              <a:gd name="T5" fmla="*/ 4327 h 4327"/>
              <a:gd name="T6" fmla="*/ 0 w 2925"/>
              <a:gd name="T7" fmla="*/ 3110 h 4327"/>
              <a:gd name="connsiteX0" fmla="*/ 0 w 9749"/>
              <a:gd name="connsiteY0" fmla="*/ 5960 h 10000"/>
              <a:gd name="connsiteX1" fmla="*/ 6829 w 9749"/>
              <a:gd name="connsiteY1" fmla="*/ 0 h 10000"/>
              <a:gd name="connsiteX2" fmla="*/ 9749 w 9749"/>
              <a:gd name="connsiteY2" fmla="*/ 10000 h 10000"/>
              <a:gd name="connsiteX3" fmla="*/ 0 w 9749"/>
              <a:gd name="connsiteY3" fmla="*/ 5960 h 10000"/>
            </a:gdLst>
            <a:ahLst/>
            <a:cxnLst>
              <a:cxn ang="0">
                <a:pos x="connsiteX0" y="connsiteY0"/>
              </a:cxn>
              <a:cxn ang="0">
                <a:pos x="connsiteX1" y="connsiteY1"/>
              </a:cxn>
              <a:cxn ang="0">
                <a:pos x="connsiteX2" y="connsiteY2"/>
              </a:cxn>
              <a:cxn ang="0">
                <a:pos x="connsiteX3" y="connsiteY3"/>
              </a:cxn>
            </a:cxnLst>
            <a:rect l="l" t="t" r="r" b="b"/>
            <a:pathLst>
              <a:path w="9749" h="10000">
                <a:moveTo>
                  <a:pt x="0" y="5960"/>
                </a:moveTo>
                <a:lnTo>
                  <a:pt x="6829" y="0"/>
                </a:lnTo>
                <a:lnTo>
                  <a:pt x="9749" y="10000"/>
                </a:lnTo>
                <a:lnTo>
                  <a:pt x="0" y="596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userDrawn="1"/>
        </p:nvSpPr>
        <p:spPr bwMode="auto">
          <a:xfrm>
            <a:off x="-7938" y="2249487"/>
            <a:ext cx="5899150" cy="2303463"/>
          </a:xfrm>
          <a:custGeom>
            <a:avLst/>
            <a:gdLst>
              <a:gd name="T0" fmla="*/ 0 w 3716"/>
              <a:gd name="T1" fmla="*/ 0 h 1451"/>
              <a:gd name="T2" fmla="*/ 3431 w 3716"/>
              <a:gd name="T3" fmla="*/ 0 h 1451"/>
              <a:gd name="T4" fmla="*/ 3716 w 3716"/>
              <a:gd name="T5" fmla="*/ 1451 h 1451"/>
              <a:gd name="T6" fmla="*/ 0 w 3716"/>
              <a:gd name="T7" fmla="*/ 1451 h 1451"/>
              <a:gd name="T8" fmla="*/ 0 w 3716"/>
              <a:gd name="T9" fmla="*/ 0 h 1451"/>
            </a:gdLst>
            <a:ahLst/>
            <a:cxnLst>
              <a:cxn ang="0">
                <a:pos x="T0" y="T1"/>
              </a:cxn>
              <a:cxn ang="0">
                <a:pos x="T2" y="T3"/>
              </a:cxn>
              <a:cxn ang="0">
                <a:pos x="T4" y="T5"/>
              </a:cxn>
              <a:cxn ang="0">
                <a:pos x="T6" y="T7"/>
              </a:cxn>
              <a:cxn ang="0">
                <a:pos x="T8" y="T9"/>
              </a:cxn>
            </a:cxnLst>
            <a:rect l="0" t="0" r="r" b="b"/>
            <a:pathLst>
              <a:path w="3716" h="1451">
                <a:moveTo>
                  <a:pt x="0" y="0"/>
                </a:moveTo>
                <a:lnTo>
                  <a:pt x="3431" y="0"/>
                </a:lnTo>
                <a:lnTo>
                  <a:pt x="3716" y="1451"/>
                </a:lnTo>
                <a:lnTo>
                  <a:pt x="0" y="1451"/>
                </a:lnTo>
                <a:lnTo>
                  <a:pt x="0" y="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userDrawn="1"/>
        </p:nvSpPr>
        <p:spPr bwMode="auto">
          <a:xfrm>
            <a:off x="5557837" y="4552950"/>
            <a:ext cx="333375" cy="300038"/>
          </a:xfrm>
          <a:custGeom>
            <a:avLst/>
            <a:gdLst>
              <a:gd name="T0" fmla="*/ 0 w 210"/>
              <a:gd name="T1" fmla="*/ 0 h 189"/>
              <a:gd name="T2" fmla="*/ 210 w 210"/>
              <a:gd name="T3" fmla="*/ 0 h 189"/>
              <a:gd name="T4" fmla="*/ 40 w 210"/>
              <a:gd name="T5" fmla="*/ 189 h 189"/>
              <a:gd name="T6" fmla="*/ 0 w 210"/>
              <a:gd name="T7" fmla="*/ 0 h 189"/>
            </a:gdLst>
            <a:ahLst/>
            <a:cxnLst>
              <a:cxn ang="0">
                <a:pos x="T0" y="T1"/>
              </a:cxn>
              <a:cxn ang="0">
                <a:pos x="T2" y="T3"/>
              </a:cxn>
              <a:cxn ang="0">
                <a:pos x="T4" y="T5"/>
              </a:cxn>
              <a:cxn ang="0">
                <a:pos x="T6" y="T7"/>
              </a:cxn>
            </a:cxnLst>
            <a:rect l="0" t="0" r="r" b="b"/>
            <a:pathLst>
              <a:path w="210" h="189">
                <a:moveTo>
                  <a:pt x="0" y="0"/>
                </a:moveTo>
                <a:lnTo>
                  <a:pt x="210" y="0"/>
                </a:lnTo>
                <a:lnTo>
                  <a:pt x="40" y="189"/>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Title 1"/>
          <p:cNvSpPr>
            <a:spLocks noGrp="1"/>
          </p:cNvSpPr>
          <p:nvPr>
            <p:ph type="ctrTitle" hasCustomPrompt="1"/>
          </p:nvPr>
        </p:nvSpPr>
        <p:spPr>
          <a:xfrm>
            <a:off x="508000" y="2545975"/>
            <a:ext cx="4368800" cy="1143000"/>
          </a:xfrm>
        </p:spPr>
        <p:txBody>
          <a:bodyPr anchor="t" anchorCtr="0">
            <a:noAutofit/>
          </a:bodyPr>
          <a:lstStyle>
            <a:lvl1pPr algn="l">
              <a:defRPr sz="3200">
                <a:solidFill>
                  <a:schemeClr val="tx2"/>
                </a:solidFill>
              </a:defRPr>
            </a:lvl1pPr>
          </a:lstStyle>
          <a:p>
            <a:r>
              <a:rPr lang="en-US"/>
              <a:t>Click to edit Section title style</a:t>
            </a:r>
          </a:p>
        </p:txBody>
      </p:sp>
      <p:sp>
        <p:nvSpPr>
          <p:cNvPr id="14" name="Subtitle 2"/>
          <p:cNvSpPr>
            <a:spLocks noGrp="1"/>
          </p:cNvSpPr>
          <p:nvPr>
            <p:ph type="subTitle" idx="1" hasCustomPrompt="1"/>
          </p:nvPr>
        </p:nvSpPr>
        <p:spPr>
          <a:xfrm>
            <a:off x="508000" y="3895276"/>
            <a:ext cx="4368800" cy="403300"/>
          </a:xfrm>
        </p:spPr>
        <p:txBody>
          <a:bodyPr>
            <a:noAutofit/>
          </a:bodyPr>
          <a:lstStyle>
            <a:lvl1pPr marL="0" indent="0" algn="ctr">
              <a:buNone/>
              <a:defRPr sz="20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Section subtitle style</a:t>
            </a:r>
          </a:p>
        </p:txBody>
      </p:sp>
      <p:sp>
        <p:nvSpPr>
          <p:cNvPr id="16" name="TextBox 15"/>
          <p:cNvSpPr txBox="1"/>
          <p:nvPr userDrawn="1"/>
        </p:nvSpPr>
        <p:spPr>
          <a:xfrm>
            <a:off x="152400" y="6566356"/>
            <a:ext cx="1572546" cy="215444"/>
          </a:xfrm>
          <a:prstGeom prst="rect">
            <a:avLst/>
          </a:prstGeom>
          <a:noFill/>
        </p:spPr>
        <p:txBody>
          <a:bodyPr wrap="none" lIns="0" rIns="0" rtlCol="0" anchor="b" anchorCtr="0">
            <a:spAutoFit/>
          </a:bodyPr>
          <a:lstStyle/>
          <a:p>
            <a:pPr fontAlgn="base">
              <a:spcBef>
                <a:spcPct val="0"/>
              </a:spcBef>
              <a:spcAft>
                <a:spcPct val="0"/>
              </a:spcAft>
              <a:defRPr/>
            </a:pPr>
            <a:r>
              <a:rPr lang="en-US" sz="800">
                <a:solidFill>
                  <a:prstClr val="white"/>
                </a:solidFill>
              </a:rPr>
              <a:t>© 2018 Valero. All rights reserved.</a:t>
            </a:r>
            <a:endParaRPr lang="en-GB" sz="8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84" y="406183"/>
            <a:ext cx="1205397" cy="854341"/>
          </a:xfrm>
          <a:prstGeom prst="rect">
            <a:avLst/>
          </a:prstGeom>
        </p:spPr>
      </p:pic>
    </p:spTree>
    <p:extLst>
      <p:ext uri="{BB962C8B-B14F-4D97-AF65-F5344CB8AC3E}">
        <p14:creationId xmlns:p14="http://schemas.microsoft.com/office/powerpoint/2010/main" val="270069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nip Single Corner Rectangle 4"/>
          <p:cNvSpPr/>
          <p:nvPr userDrawn="1"/>
        </p:nvSpPr>
        <p:spPr>
          <a:xfrm flipH="1">
            <a:off x="0" y="6477000"/>
            <a:ext cx="9144000" cy="381000"/>
          </a:xfrm>
          <a:prstGeom prst="snip1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Freeform 11"/>
          <p:cNvSpPr>
            <a:spLocks/>
          </p:cNvSpPr>
          <p:nvPr userDrawn="1"/>
        </p:nvSpPr>
        <p:spPr bwMode="auto">
          <a:xfrm flipV="1">
            <a:off x="43754"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userDrawn="1"/>
        </p:nvSpPr>
        <p:spPr bwMode="auto">
          <a:xfrm flipV="1">
            <a:off x="-2317" y="6477000"/>
            <a:ext cx="764699" cy="381000"/>
          </a:xfrm>
          <a:custGeom>
            <a:avLst/>
            <a:gdLst>
              <a:gd name="T0" fmla="*/ 0 w 2364"/>
              <a:gd name="T1" fmla="*/ 0 h 743"/>
              <a:gd name="T2" fmla="*/ 0 w 2364"/>
              <a:gd name="T3" fmla="*/ 743 h 743"/>
              <a:gd name="T4" fmla="*/ 2218 w 2364"/>
              <a:gd name="T5" fmla="*/ 743 h 743"/>
              <a:gd name="T6" fmla="*/ 2364 w 2364"/>
              <a:gd name="T7" fmla="*/ 0 h 743"/>
              <a:gd name="T8" fmla="*/ 0 w 2364"/>
              <a:gd name="T9" fmla="*/ 0 h 743"/>
              <a:gd name="connsiteX0" fmla="*/ 0 w 10000"/>
              <a:gd name="connsiteY0" fmla="*/ 0 h 10000"/>
              <a:gd name="connsiteX1" fmla="*/ 8534 w 10000"/>
              <a:gd name="connsiteY1" fmla="*/ 10000 h 10000"/>
              <a:gd name="connsiteX2" fmla="*/ 9382 w 10000"/>
              <a:gd name="connsiteY2" fmla="*/ 10000 h 10000"/>
              <a:gd name="connsiteX3" fmla="*/ 10000 w 10000"/>
              <a:gd name="connsiteY3" fmla="*/ 0 h 10000"/>
              <a:gd name="connsiteX4" fmla="*/ 0 w 10000"/>
              <a:gd name="connsiteY4" fmla="*/ 0 h 10000"/>
              <a:gd name="connsiteX0" fmla="*/ 0 w 1466"/>
              <a:gd name="connsiteY0" fmla="*/ 0 h 10000"/>
              <a:gd name="connsiteX1" fmla="*/ 0 w 1466"/>
              <a:gd name="connsiteY1" fmla="*/ 10000 h 10000"/>
              <a:gd name="connsiteX2" fmla="*/ 848 w 1466"/>
              <a:gd name="connsiteY2" fmla="*/ 10000 h 10000"/>
              <a:gd name="connsiteX3" fmla="*/ 1466 w 1466"/>
              <a:gd name="connsiteY3" fmla="*/ 0 h 10000"/>
              <a:gd name="connsiteX4" fmla="*/ 0 w 1466"/>
              <a:gd name="connsiteY4" fmla="*/ 0 h 10000"/>
              <a:gd name="connsiteX0" fmla="*/ 0 w 19821"/>
              <a:gd name="connsiteY0" fmla="*/ 0 h 10000"/>
              <a:gd name="connsiteX1" fmla="*/ 9821 w 19821"/>
              <a:gd name="connsiteY1" fmla="*/ 10000 h 10000"/>
              <a:gd name="connsiteX2" fmla="*/ 15605 w 19821"/>
              <a:gd name="connsiteY2" fmla="*/ 10000 h 10000"/>
              <a:gd name="connsiteX3" fmla="*/ 19821 w 19821"/>
              <a:gd name="connsiteY3" fmla="*/ 0 h 10000"/>
              <a:gd name="connsiteX4" fmla="*/ 0 w 19821"/>
              <a:gd name="connsiteY4" fmla="*/ 0 h 10000"/>
              <a:gd name="connsiteX0" fmla="*/ 93 w 19914"/>
              <a:gd name="connsiteY0" fmla="*/ 0 h 10000"/>
              <a:gd name="connsiteX1" fmla="*/ 0 w 19914"/>
              <a:gd name="connsiteY1" fmla="*/ 10000 h 10000"/>
              <a:gd name="connsiteX2" fmla="*/ 15698 w 19914"/>
              <a:gd name="connsiteY2" fmla="*/ 10000 h 10000"/>
              <a:gd name="connsiteX3" fmla="*/ 19914 w 19914"/>
              <a:gd name="connsiteY3" fmla="*/ 0 h 10000"/>
              <a:gd name="connsiteX4" fmla="*/ 93 w 1991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4" h="10000">
                <a:moveTo>
                  <a:pt x="93" y="0"/>
                </a:moveTo>
                <a:cubicBezTo>
                  <a:pt x="62" y="3333"/>
                  <a:pt x="31" y="6667"/>
                  <a:pt x="0" y="10000"/>
                </a:cubicBezTo>
                <a:lnTo>
                  <a:pt x="15698" y="10000"/>
                </a:lnTo>
                <a:lnTo>
                  <a:pt x="19914" y="0"/>
                </a:lnTo>
                <a:lnTo>
                  <a:pt x="93" y="0"/>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6"/>
          <p:cNvSpPr/>
          <p:nvPr userDrawn="1"/>
        </p:nvSpPr>
        <p:spPr>
          <a:xfrm>
            <a:off x="0" y="0"/>
            <a:ext cx="9144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247718"/>
            <a:ext cx="7315200" cy="849244"/>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txBox="1">
            <a:spLocks/>
          </p:cNvSpPr>
          <p:nvPr userDrawn="1"/>
        </p:nvSpPr>
        <p:spPr>
          <a:xfrm>
            <a:off x="92978" y="6528033"/>
            <a:ext cx="381000" cy="273844"/>
          </a:xfrm>
          <a:prstGeom prst="rect">
            <a:avLst/>
          </a:prstGeom>
        </p:spPr>
        <p:txBody>
          <a:bodyPr vert="horz" lIns="91440" tIns="45720" rIns="91440" bIns="45720" rtlCol="0" anchor="ctr"/>
          <a:lstStyle>
            <a:defPPr>
              <a:defRPr lang="en-US"/>
            </a:defPPr>
            <a:lvl1pPr marL="0" algn="ctr" defTabSz="914400" rtl="0" eaLnBrk="1" latinLnBrk="0" hangingPunct="1">
              <a:defRPr sz="10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46A045-542F-428B-926C-15C9557EA5EF}" type="slidenum">
              <a:rPr lang="en-US" smtClean="0">
                <a:solidFill>
                  <a:prstClr val="white"/>
                </a:solidFill>
              </a:rPr>
              <a:pPr/>
              <a:t>‹#›</a:t>
            </a:fld>
            <a:endParaRPr lang="en-US">
              <a:solidFill>
                <a:prstClr val="white"/>
              </a:solidFill>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239000" y="6546977"/>
            <a:ext cx="1447802" cy="255753"/>
          </a:xfrm>
          <a:prstGeom prst="rect">
            <a:avLst/>
          </a:prstGeom>
        </p:spPr>
      </p:pic>
    </p:spTree>
    <p:extLst>
      <p:ext uri="{BB962C8B-B14F-4D97-AF65-F5344CB8AC3E}">
        <p14:creationId xmlns:p14="http://schemas.microsoft.com/office/powerpoint/2010/main" val="1691172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ts val="300"/>
        </a:spcBef>
        <a:spcAft>
          <a:spcPts val="400"/>
        </a:spcAft>
        <a:buClr>
          <a:schemeClr val="tx2"/>
        </a:buClr>
        <a:buFont typeface="Arial"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ts val="300"/>
        </a:spcBef>
        <a:spcAft>
          <a:spcPts val="400"/>
        </a:spcAft>
        <a:buClr>
          <a:schemeClr val="tx2"/>
        </a:buClr>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ts val="300"/>
        </a:spcBef>
        <a:spcAft>
          <a:spcPts val="300"/>
        </a:spcAft>
        <a:buClr>
          <a:schemeClr val="tx2"/>
        </a:buClr>
        <a:buFont typeface="Arial"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ts val="300"/>
        </a:spcBef>
        <a:spcAft>
          <a:spcPts val="300"/>
        </a:spcAft>
        <a:buClr>
          <a:schemeClr val="tx2"/>
        </a:buClr>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ts val="300"/>
        </a:spcBef>
        <a:spcAft>
          <a:spcPts val="300"/>
        </a:spcAft>
        <a:buClr>
          <a:schemeClr val="tx2"/>
        </a:buClr>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4E2C03-EAA0-C648-95CA-E3C358D3963D}"/>
              </a:ext>
            </a:extLst>
          </p:cNvPr>
          <p:cNvSpPr/>
          <p:nvPr/>
        </p:nvSpPr>
        <p:spPr>
          <a:xfrm>
            <a:off x="780176" y="1822266"/>
            <a:ext cx="7583648" cy="11912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259065"/>
            <a:ext cx="7315200" cy="849244"/>
          </a:xfrm>
        </p:spPr>
        <p:txBody>
          <a:bodyPr/>
          <a:lstStyle/>
          <a:p>
            <a:pPr algn="ctr"/>
            <a:endParaRPr lang="en-US" sz="3200">
              <a:latin typeface="Times New Roman" panose="02020603050405020304" pitchFamily="18" charset="0"/>
              <a:cs typeface="Times New Roman" panose="02020603050405020304" pitchFamily="18" charset="0"/>
            </a:endParaRPr>
          </a:p>
        </p:txBody>
      </p:sp>
      <p:sp>
        <p:nvSpPr>
          <p:cNvPr id="4" name="TextBox 3"/>
          <p:cNvSpPr txBox="1"/>
          <p:nvPr/>
        </p:nvSpPr>
        <p:spPr>
          <a:xfrm>
            <a:off x="914400" y="1719294"/>
            <a:ext cx="7315200" cy="2308324"/>
          </a:xfrm>
          <a:prstGeom prst="rect">
            <a:avLst/>
          </a:prstGeom>
          <a:noFill/>
        </p:spPr>
        <p:txBody>
          <a:bodyPr wrap="square" rtlCol="0">
            <a:spAutoFit/>
          </a:bodyPr>
          <a:lstStyle/>
          <a:p>
            <a:pPr algn="ctr"/>
            <a:r>
              <a:rPr lang="en-US" sz="8800" b="1">
                <a:latin typeface="Times New Roman" panose="02020603050405020304" pitchFamily="18" charset="0"/>
                <a:cs typeface="Times New Roman" panose="02020603050405020304" pitchFamily="18" charset="0"/>
              </a:rPr>
              <a:t>Smart Pill Box</a:t>
            </a:r>
            <a:endParaRPr lang="en-US" sz="6000">
              <a:latin typeface="Times New Roman" panose="02020603050405020304" pitchFamily="18" charset="0"/>
              <a:cs typeface="Times New Roman" panose="02020603050405020304" pitchFamily="18" charset="0"/>
            </a:endParaRPr>
          </a:p>
          <a:p>
            <a:pPr algn="ctr"/>
            <a:r>
              <a:rPr lang="en-US" sz="2000">
                <a:latin typeface="Times New Roman" panose="02020603050405020304" pitchFamily="18" charset="0"/>
                <a:cs typeface="Times New Roman" panose="02020603050405020304" pitchFamily="18" charset="0"/>
              </a:rPr>
              <a:t>Oklahoma State University</a:t>
            </a:r>
          </a:p>
          <a:p>
            <a:pPr algn="ctr"/>
            <a:r>
              <a:rPr lang="en-US">
                <a:latin typeface="Times New Roman" panose="02020603050405020304" pitchFamily="18" charset="0"/>
                <a:cs typeface="Times New Roman" panose="02020603050405020304" pitchFamily="18" charset="0"/>
              </a:rPr>
              <a:t>Senior Design Spring 2023</a:t>
            </a:r>
          </a:p>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C053700-D5C5-7791-9459-A96FDDD29105}"/>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AFB770-4236-46A0-28D7-A8D56F6D196A}"/>
              </a:ext>
            </a:extLst>
          </p:cNvPr>
          <p:cNvSpPr txBox="1"/>
          <p:nvPr/>
        </p:nvSpPr>
        <p:spPr>
          <a:xfrm>
            <a:off x="1048624" y="4861658"/>
            <a:ext cx="7315200" cy="830997"/>
          </a:xfrm>
          <a:prstGeom prst="rect">
            <a:avLst/>
          </a:prstGeom>
          <a:noFill/>
        </p:spPr>
        <p:txBody>
          <a:bodyPr wrap="square">
            <a:spAutoFit/>
          </a:bodyPr>
          <a:lstStyle/>
          <a:p>
            <a:pPr marL="0" indent="0">
              <a:buNone/>
            </a:pPr>
            <a:r>
              <a:rPr lang="en-US" sz="1200" b="1">
                <a:latin typeface="Times New Roman" panose="02020603050405020304" pitchFamily="18" charset="0"/>
                <a:cs typeface="Times New Roman" panose="02020603050405020304" pitchFamily="18" charset="0"/>
              </a:rPr>
              <a:t>Project Vision:  </a:t>
            </a:r>
          </a:p>
          <a:p>
            <a:pPr marL="0" indent="0">
              <a:buNone/>
            </a:pPr>
            <a:r>
              <a:rPr lang="en-US" sz="1200">
                <a:latin typeface="Times New Roman" panose="02020603050405020304" pitchFamily="18" charset="0"/>
                <a:cs typeface="Times New Roman" panose="02020603050405020304" pitchFamily="18" charset="0"/>
              </a:rPr>
              <a:t>Provide an efficient and safe way to manage medication for elderly patients. The Smart Pill Box (SPB) can help them to take medication correctly and on time, reduce medication errors, and provide a better way for caregivers to monitor the medication adherence.</a:t>
            </a:r>
            <a:endParaRPr lang="en-US" sz="1200"/>
          </a:p>
        </p:txBody>
      </p:sp>
      <p:pic>
        <p:nvPicPr>
          <p:cNvPr id="1026" name="Picture 2">
            <a:extLst>
              <a:ext uri="{FF2B5EF4-FFF2-40B4-BE49-F238E27FC236}">
                <a16:creationId xmlns:a16="http://schemas.microsoft.com/office/drawing/2014/main" id="{862825E5-2CAE-208E-8D0C-9FB8D7F05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382" y="3761781"/>
            <a:ext cx="1191236" cy="119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04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96" y="200379"/>
            <a:ext cx="7315200" cy="849244"/>
          </a:xfrm>
        </p:spPr>
        <p:txBody>
          <a:bodyPr/>
          <a:lstStyle/>
          <a:p>
            <a:pPr algn="ctr"/>
            <a:r>
              <a:rPr lang="en-US" sz="3200">
                <a:latin typeface="Times New Roman" panose="02020603050405020304" pitchFamily="18" charset="0"/>
                <a:cs typeface="Times New Roman" panose="02020603050405020304" pitchFamily="18" charset="0"/>
              </a:rPr>
              <a:t>Design Constraints</a:t>
            </a:r>
          </a:p>
        </p:txBody>
      </p:sp>
      <p:sp>
        <p:nvSpPr>
          <p:cNvPr id="8" name="Content Placeholder 7"/>
          <p:cNvSpPr>
            <a:spLocks noGrp="1"/>
          </p:cNvSpPr>
          <p:nvPr>
            <p:ph idx="1"/>
          </p:nvPr>
        </p:nvSpPr>
        <p:spPr>
          <a:xfrm>
            <a:off x="339984" y="1254656"/>
            <a:ext cx="8229600" cy="4692112"/>
          </a:xfrm>
        </p:spPr>
        <p:txBody>
          <a:bodyPr numCol="1">
            <a:normAutofit lnSpcReduction="10000"/>
          </a:bodyPr>
          <a:lstStyle/>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Specifications</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Store medicine for 7 days and for morning, noon, and evening</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Lock/Unlock mechanism for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User interface with a touch screen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Speaker to remind the user to take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Camera to capture images of the user taking medication</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Send notifications to caregivers upon completion of medication-taking</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Store medication data in a remote cloud server</a:t>
            </a:r>
          </a:p>
          <a:p>
            <a:pPr marL="0" indent="0">
              <a:spcBef>
                <a:spcPts val="200"/>
              </a:spcBef>
              <a:spcAft>
                <a:spcPts val="300"/>
              </a:spcAft>
              <a:buNone/>
            </a:pPr>
            <a:r>
              <a:rPr lang="en-US" sz="2000" b="1">
                <a:latin typeface="Times New Roman" panose="02020603050405020304" pitchFamily="18" charset="0"/>
                <a:cs typeface="Times New Roman" panose="02020603050405020304" pitchFamily="18" charset="0"/>
              </a:rPr>
              <a:t>Optional: </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Recognize pill types and quantity through images taken by the camera (optional)</a:t>
            </a:r>
          </a:p>
          <a:p>
            <a:pPr marL="457200" indent="-457200">
              <a:spcBef>
                <a:spcPts val="200"/>
              </a:spcBef>
              <a:spcAft>
                <a:spcPts val="300"/>
              </a:spcAft>
              <a:buFont typeface="+mj-lt"/>
              <a:buAutoNum type="arabicPeriod"/>
            </a:pPr>
            <a:r>
              <a:rPr lang="en-US" sz="2000">
                <a:latin typeface="Times New Roman" panose="02020603050405020304" pitchFamily="18" charset="0"/>
                <a:cs typeface="Times New Roman" panose="02020603050405020304" pitchFamily="18" charset="0"/>
              </a:rPr>
              <a:t>Support user authorization through face recognition or fingerprint (optional)</a:t>
            </a:r>
            <a:endParaRPr lang="en-US" sz="1600">
              <a:latin typeface="Times New Roman" panose="02020603050405020304" pitchFamily="18" charset="0"/>
              <a:cs typeface="Times New Roman" panose="02020603050405020304" pitchFamily="18" charset="0"/>
            </a:endParaRPr>
          </a:p>
          <a:p>
            <a:pPr marL="457200" indent="-457200">
              <a:spcBef>
                <a:spcPts val="200"/>
              </a:spcBef>
              <a:spcAft>
                <a:spcPts val="300"/>
              </a:spcAft>
              <a:buFont typeface="+mj-lt"/>
              <a:buAutoNum type="arabicPeriod"/>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81096" y="6462164"/>
            <a:ext cx="1066800" cy="738664"/>
          </a:xfrm>
          <a:prstGeom prst="rect">
            <a:avLst/>
          </a:prstGeom>
          <a:noFill/>
        </p:spPr>
        <p:txBody>
          <a:bodyPr wrap="square" rtlCol="0">
            <a:spAutoFit/>
          </a:bodyPr>
          <a:lstStyle/>
          <a:p>
            <a:r>
              <a:rPr lang="en-US" sz="1050"/>
              <a:t>Zarek Rooker</a:t>
            </a:r>
          </a:p>
          <a:p>
            <a:r>
              <a:rPr lang="en-US" sz="1050"/>
              <a:t>3/2/2023</a:t>
            </a:r>
          </a:p>
          <a:p>
            <a:endParaRPr lang="en-US" sz="1050"/>
          </a:p>
          <a:p>
            <a:r>
              <a:rPr lang="en-US" sz="1050"/>
              <a:t> </a:t>
            </a:r>
          </a:p>
        </p:txBody>
      </p:sp>
    </p:spTree>
    <p:extLst>
      <p:ext uri="{BB962C8B-B14F-4D97-AF65-F5344CB8AC3E}">
        <p14:creationId xmlns:p14="http://schemas.microsoft.com/office/powerpoint/2010/main" val="864157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Software Features </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F38CE7-5BD5-1947-9220-6F93743B0F6E}"/>
              </a:ext>
            </a:extLst>
          </p:cNvPr>
          <p:cNvSpPr txBox="1"/>
          <p:nvPr/>
        </p:nvSpPr>
        <p:spPr>
          <a:xfrm>
            <a:off x="4896603" y="4541198"/>
            <a:ext cx="2246393" cy="369332"/>
          </a:xfrm>
          <a:prstGeom prst="rect">
            <a:avLst/>
          </a:prstGeom>
          <a:noFill/>
        </p:spPr>
        <p:txBody>
          <a:bodyPr wrap="square" rtlCol="0">
            <a:spAutoFit/>
          </a:bodyPr>
          <a:lstStyle/>
          <a:p>
            <a:endParaRPr lang="en-US" b="1">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4FE4365-C216-D1AB-F3B9-F3BEF43C0917}"/>
              </a:ext>
            </a:extLst>
          </p:cNvPr>
          <p:cNvSpPr txBox="1"/>
          <p:nvPr/>
        </p:nvSpPr>
        <p:spPr>
          <a:xfrm>
            <a:off x="457200" y="1313992"/>
            <a:ext cx="343123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Caregiver Website:</a:t>
            </a:r>
          </a:p>
        </p:txBody>
      </p:sp>
      <p:pic>
        <p:nvPicPr>
          <p:cNvPr id="6" name="Picture 5">
            <a:extLst>
              <a:ext uri="{FF2B5EF4-FFF2-40B4-BE49-F238E27FC236}">
                <a16:creationId xmlns:a16="http://schemas.microsoft.com/office/drawing/2014/main" id="{69325D42-13A8-0374-070E-C83AF5FC37C4}"/>
              </a:ext>
            </a:extLst>
          </p:cNvPr>
          <p:cNvPicPr>
            <a:picLocks noChangeAspect="1"/>
          </p:cNvPicPr>
          <p:nvPr/>
        </p:nvPicPr>
        <p:blipFill rotWithShape="1">
          <a:blip r:embed="rId3"/>
          <a:srcRect l="23920" r="24269"/>
          <a:stretch/>
        </p:blipFill>
        <p:spPr>
          <a:xfrm>
            <a:off x="461079" y="1727972"/>
            <a:ext cx="3206897" cy="2321100"/>
          </a:xfrm>
          <a:prstGeom prst="rect">
            <a:avLst/>
          </a:prstGeom>
          <a:ln w="19050">
            <a:solidFill>
              <a:schemeClr val="tx1"/>
            </a:solidFill>
          </a:ln>
        </p:spPr>
      </p:pic>
      <p:pic>
        <p:nvPicPr>
          <p:cNvPr id="7" name="Picture 6">
            <a:extLst>
              <a:ext uri="{FF2B5EF4-FFF2-40B4-BE49-F238E27FC236}">
                <a16:creationId xmlns:a16="http://schemas.microsoft.com/office/drawing/2014/main" id="{361D27A0-F756-56B4-6E32-D0DE17C90439}"/>
              </a:ext>
            </a:extLst>
          </p:cNvPr>
          <p:cNvPicPr>
            <a:picLocks noChangeAspect="1"/>
          </p:cNvPicPr>
          <p:nvPr/>
        </p:nvPicPr>
        <p:blipFill>
          <a:blip r:embed="rId4"/>
          <a:stretch>
            <a:fillRect/>
          </a:stretch>
        </p:blipFill>
        <p:spPr>
          <a:xfrm>
            <a:off x="457200" y="4479374"/>
            <a:ext cx="2426888" cy="1820166"/>
          </a:xfrm>
          <a:prstGeom prst="rect">
            <a:avLst/>
          </a:prstGeom>
          <a:ln w="12700">
            <a:solidFill>
              <a:schemeClr val="tx1"/>
            </a:solidFill>
          </a:ln>
        </p:spPr>
      </p:pic>
      <p:sp>
        <p:nvSpPr>
          <p:cNvPr id="9" name="TextBox 8">
            <a:extLst>
              <a:ext uri="{FF2B5EF4-FFF2-40B4-BE49-F238E27FC236}">
                <a16:creationId xmlns:a16="http://schemas.microsoft.com/office/drawing/2014/main" id="{539FC89D-1F5D-AA04-7978-5728E120FC11}"/>
              </a:ext>
            </a:extLst>
          </p:cNvPr>
          <p:cNvSpPr txBox="1"/>
          <p:nvPr/>
        </p:nvSpPr>
        <p:spPr>
          <a:xfrm>
            <a:off x="457200" y="4136805"/>
            <a:ext cx="2246393"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User Interface:</a:t>
            </a:r>
          </a:p>
        </p:txBody>
      </p:sp>
      <p:sp>
        <p:nvSpPr>
          <p:cNvPr id="11" name="TextBox 10">
            <a:extLst>
              <a:ext uri="{FF2B5EF4-FFF2-40B4-BE49-F238E27FC236}">
                <a16:creationId xmlns:a16="http://schemas.microsoft.com/office/drawing/2014/main" id="{678B3710-442E-92C7-68BD-1595ED8F0428}"/>
              </a:ext>
            </a:extLst>
          </p:cNvPr>
          <p:cNvSpPr txBox="1"/>
          <p:nvPr/>
        </p:nvSpPr>
        <p:spPr>
          <a:xfrm>
            <a:off x="5704514" y="1510018"/>
            <a:ext cx="3045203" cy="2267287"/>
          </a:xfrm>
          <a:prstGeom prst="rect">
            <a:avLst/>
          </a:prstGeom>
          <a:noFill/>
        </p:spPr>
        <p:txBody>
          <a:bodyPr wrap="square" rtlCol="0">
            <a:spAutoFit/>
          </a:bodyPr>
          <a:lstStyle/>
          <a:p>
            <a:pPr marL="0" marR="0">
              <a:spcBef>
                <a:spcPts val="0"/>
              </a:spcBef>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Other Features: </a:t>
            </a:r>
          </a:p>
          <a:p>
            <a:pPr marL="285750" marR="0" indent="-285750">
              <a:spcBef>
                <a:spcPts val="0"/>
              </a:spcBef>
              <a:spcAft>
                <a:spcPts val="800"/>
              </a:spcAft>
              <a:buFont typeface="Arial" panose="020B0604020202020204" pitchFamily="34" charset="0"/>
              <a:buChar char="•"/>
            </a:pPr>
            <a:r>
              <a:rPr lang="en-US" sz="1800">
                <a:latin typeface="Times New Roman" panose="02020603050405020304" pitchFamily="18" charset="0"/>
                <a:ea typeface="Calibri" panose="020F0502020204030204" pitchFamily="34" charset="0"/>
                <a:cs typeface="Times New Roman" panose="02020603050405020304" pitchFamily="18" charset="0"/>
              </a:rPr>
              <a:t>Visual and Audio Alerts</a:t>
            </a:r>
          </a:p>
          <a:p>
            <a:pPr marL="285750" marR="0" indent="-285750">
              <a:spcBef>
                <a:spcPts val="0"/>
              </a:spcBef>
              <a:spcAft>
                <a:spcPts val="800"/>
              </a:spcAft>
              <a:buFont typeface="Arial" panose="020B0604020202020204" pitchFamily="34" charset="0"/>
              <a:buChar char="•"/>
            </a:pPr>
            <a:r>
              <a:rPr lang="en-US">
                <a:latin typeface="Times New Roman" panose="02020603050405020304" pitchFamily="18" charset="0"/>
                <a:ea typeface="Calibri" panose="020F0502020204030204" pitchFamily="34" charset="0"/>
                <a:cs typeface="Times New Roman" panose="02020603050405020304" pitchFamily="18" charset="0"/>
              </a:rPr>
              <a:t>Database to Store Photos</a:t>
            </a:r>
          </a:p>
          <a:p>
            <a:pPr marL="285750" marR="0" indent="-285750">
              <a:spcBef>
                <a:spcPts val="0"/>
              </a:spcBef>
              <a:spcAft>
                <a:spcPts val="800"/>
              </a:spcAft>
              <a:buFont typeface="Arial" panose="020B0604020202020204" pitchFamily="34" charset="0"/>
              <a:buChar char="•"/>
            </a:pPr>
            <a:r>
              <a:rPr lang="en-US">
                <a:latin typeface="Times New Roman" panose="02020603050405020304" pitchFamily="18" charset="0"/>
                <a:ea typeface="Calibri" panose="020F0502020204030204" pitchFamily="34" charset="0"/>
                <a:cs typeface="Times New Roman" panose="02020603050405020304" pitchFamily="18" charset="0"/>
              </a:rPr>
              <a:t>Setup Page</a:t>
            </a:r>
          </a:p>
          <a:p>
            <a:pPr marL="285750" marR="0" indent="-285750">
              <a:spcBef>
                <a:spcPts val="0"/>
              </a:spcBef>
              <a:spcAft>
                <a:spcPts val="800"/>
              </a:spcAft>
              <a:buFont typeface="Arial" panose="020B0604020202020204" pitchFamily="34" charset="0"/>
              <a:buChar char="•"/>
            </a:pPr>
            <a:r>
              <a:rPr lang="en-US">
                <a:latin typeface="Times New Roman" panose="02020603050405020304" pitchFamily="18" charset="0"/>
                <a:ea typeface="Calibri" panose="020F0502020204030204" pitchFamily="34" charset="0"/>
                <a:cs typeface="Times New Roman" panose="02020603050405020304" pitchFamily="18" charset="0"/>
              </a:rPr>
              <a:t>Medication List</a:t>
            </a:r>
          </a:p>
          <a:p>
            <a:pPr marR="0">
              <a:spcBef>
                <a:spcPts val="0"/>
              </a:spcBef>
              <a:spcAft>
                <a:spcPts val="800"/>
              </a:spcAft>
            </a:pP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6752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Hardware Features </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E5FCEC-9C4A-C214-F4E7-4937B6F694C6}"/>
              </a:ext>
            </a:extLst>
          </p:cNvPr>
          <p:cNvSpPr txBox="1"/>
          <p:nvPr/>
        </p:nvSpPr>
        <p:spPr>
          <a:xfrm>
            <a:off x="457200" y="1096962"/>
            <a:ext cx="7386506" cy="1164421"/>
          </a:xfrm>
          <a:prstGeom prst="rect">
            <a:avLst/>
          </a:prstGeom>
          <a:noFill/>
        </p:spPr>
        <p:txBody>
          <a:bodyPr wrap="square" numCol="2">
            <a:spAutoFit/>
          </a:bodyPr>
          <a:lstStyle/>
          <a:p>
            <a:pPr marL="0" marR="0">
              <a:lnSpc>
                <a:spcPct val="150000"/>
              </a:lnSpc>
              <a:spcBef>
                <a:spcPts val="0"/>
              </a:spcBef>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Stores Medication: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b="1">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sz="1800" b="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B902B3B-1048-1051-1166-118C06394715}"/>
              </a:ext>
            </a:extLst>
          </p:cNvPr>
          <p:cNvPicPr>
            <a:picLocks noChangeAspect="1"/>
          </p:cNvPicPr>
          <p:nvPr/>
        </p:nvPicPr>
        <p:blipFill>
          <a:blip r:embed="rId3"/>
          <a:stretch>
            <a:fillRect/>
          </a:stretch>
        </p:blipFill>
        <p:spPr>
          <a:xfrm>
            <a:off x="575389" y="1548344"/>
            <a:ext cx="1960359" cy="1930990"/>
          </a:xfrm>
          <a:prstGeom prst="rect">
            <a:avLst/>
          </a:prstGeom>
        </p:spPr>
      </p:pic>
      <p:pic>
        <p:nvPicPr>
          <p:cNvPr id="6" name="Picture 5">
            <a:extLst>
              <a:ext uri="{FF2B5EF4-FFF2-40B4-BE49-F238E27FC236}">
                <a16:creationId xmlns:a16="http://schemas.microsoft.com/office/drawing/2014/main" id="{6D106596-86B6-C816-2334-B38AF910D0DA}"/>
              </a:ext>
            </a:extLst>
          </p:cNvPr>
          <p:cNvPicPr>
            <a:picLocks noChangeAspect="1"/>
          </p:cNvPicPr>
          <p:nvPr/>
        </p:nvPicPr>
        <p:blipFill rotWithShape="1">
          <a:blip r:embed="rId4"/>
          <a:srcRect l="6788"/>
          <a:stretch/>
        </p:blipFill>
        <p:spPr>
          <a:xfrm>
            <a:off x="2502192" y="1539326"/>
            <a:ext cx="1843305" cy="1956786"/>
          </a:xfrm>
          <a:prstGeom prst="rect">
            <a:avLst/>
          </a:prstGeom>
        </p:spPr>
      </p:pic>
      <p:sp>
        <p:nvSpPr>
          <p:cNvPr id="7" name="TextBox 6">
            <a:extLst>
              <a:ext uri="{FF2B5EF4-FFF2-40B4-BE49-F238E27FC236}">
                <a16:creationId xmlns:a16="http://schemas.microsoft.com/office/drawing/2014/main" id="{8405A313-EB41-662B-FDC1-E1DBA2F4E3F6}"/>
              </a:ext>
            </a:extLst>
          </p:cNvPr>
          <p:cNvSpPr txBox="1"/>
          <p:nvPr/>
        </p:nvSpPr>
        <p:spPr>
          <a:xfrm>
            <a:off x="1113661" y="3417990"/>
            <a:ext cx="1708121" cy="261610"/>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7 Day Supply</a:t>
            </a:r>
          </a:p>
        </p:txBody>
      </p:sp>
      <p:sp>
        <p:nvSpPr>
          <p:cNvPr id="11" name="TextBox 10">
            <a:extLst>
              <a:ext uri="{FF2B5EF4-FFF2-40B4-BE49-F238E27FC236}">
                <a16:creationId xmlns:a16="http://schemas.microsoft.com/office/drawing/2014/main" id="{55215F4F-416E-DF87-9FCB-AB8ED703C0A7}"/>
              </a:ext>
            </a:extLst>
          </p:cNvPr>
          <p:cNvSpPr txBox="1"/>
          <p:nvPr/>
        </p:nvSpPr>
        <p:spPr>
          <a:xfrm>
            <a:off x="2944383" y="3414721"/>
            <a:ext cx="1708121" cy="261610"/>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21 Day Supply</a:t>
            </a:r>
          </a:p>
        </p:txBody>
      </p:sp>
      <p:sp>
        <p:nvSpPr>
          <p:cNvPr id="9" name="Rectangle 8">
            <a:extLst>
              <a:ext uri="{FF2B5EF4-FFF2-40B4-BE49-F238E27FC236}">
                <a16:creationId xmlns:a16="http://schemas.microsoft.com/office/drawing/2014/main" id="{C1F1F45D-0A29-D4A1-0455-4BF1F1305FB5}"/>
              </a:ext>
            </a:extLst>
          </p:cNvPr>
          <p:cNvSpPr/>
          <p:nvPr/>
        </p:nvSpPr>
        <p:spPr>
          <a:xfrm>
            <a:off x="549655" y="1545075"/>
            <a:ext cx="3795842" cy="2131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02345C-3DBE-8443-AF61-8086E1662C3C}"/>
              </a:ext>
            </a:extLst>
          </p:cNvPr>
          <p:cNvSpPr txBox="1"/>
          <p:nvPr/>
        </p:nvSpPr>
        <p:spPr>
          <a:xfrm>
            <a:off x="575389" y="3749897"/>
            <a:ext cx="2246393"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Locking/ Unlocking:</a:t>
            </a:r>
          </a:p>
        </p:txBody>
      </p:sp>
      <p:pic>
        <p:nvPicPr>
          <p:cNvPr id="13" name="Picture 12">
            <a:extLst>
              <a:ext uri="{FF2B5EF4-FFF2-40B4-BE49-F238E27FC236}">
                <a16:creationId xmlns:a16="http://schemas.microsoft.com/office/drawing/2014/main" id="{49A1FDDE-7A5E-3435-9073-EBC5DADBAD6B}"/>
              </a:ext>
            </a:extLst>
          </p:cNvPr>
          <p:cNvPicPr>
            <a:picLocks noChangeAspect="1"/>
          </p:cNvPicPr>
          <p:nvPr/>
        </p:nvPicPr>
        <p:blipFill>
          <a:blip r:embed="rId5"/>
          <a:stretch>
            <a:fillRect/>
          </a:stretch>
        </p:blipFill>
        <p:spPr>
          <a:xfrm>
            <a:off x="575389" y="4137327"/>
            <a:ext cx="2647051" cy="1493102"/>
          </a:xfrm>
          <a:prstGeom prst="rect">
            <a:avLst/>
          </a:prstGeom>
          <a:ln w="28575">
            <a:solidFill>
              <a:schemeClr val="tx1"/>
            </a:solidFill>
          </a:ln>
        </p:spPr>
      </p:pic>
      <p:sp>
        <p:nvSpPr>
          <p:cNvPr id="14" name="TextBox 13">
            <a:extLst>
              <a:ext uri="{FF2B5EF4-FFF2-40B4-BE49-F238E27FC236}">
                <a16:creationId xmlns:a16="http://schemas.microsoft.com/office/drawing/2014/main" id="{B98A6317-9E8D-59C2-F68E-F0DBCEAB7C8C}"/>
              </a:ext>
            </a:extLst>
          </p:cNvPr>
          <p:cNvSpPr txBox="1"/>
          <p:nvPr/>
        </p:nvSpPr>
        <p:spPr>
          <a:xfrm>
            <a:off x="4748286" y="1358998"/>
            <a:ext cx="2246393"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Camera: </a:t>
            </a:r>
          </a:p>
        </p:txBody>
      </p:sp>
      <p:pic>
        <p:nvPicPr>
          <p:cNvPr id="1026" name="Picture 2">
            <a:extLst>
              <a:ext uri="{FF2B5EF4-FFF2-40B4-BE49-F238E27FC236}">
                <a16:creationId xmlns:a16="http://schemas.microsoft.com/office/drawing/2014/main" id="{D9E78EF6-0D51-E922-F900-A2712163C6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8504" y="1727253"/>
            <a:ext cx="2612867" cy="14697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798194C-C741-0F4A-5964-04036F1C17F6}"/>
              </a:ext>
            </a:extLst>
          </p:cNvPr>
          <p:cNvSpPr txBox="1"/>
          <p:nvPr/>
        </p:nvSpPr>
        <p:spPr>
          <a:xfrm>
            <a:off x="4798504" y="3749897"/>
            <a:ext cx="3728906" cy="2041585"/>
          </a:xfrm>
          <a:prstGeom prst="rect">
            <a:avLst/>
          </a:prstGeom>
          <a:noFill/>
        </p:spPr>
        <p:txBody>
          <a:bodyPr wrap="square" numCol="2">
            <a:spAutoFit/>
          </a:bodyPr>
          <a:lstStyle/>
          <a:p>
            <a:pPr marL="0" marR="0">
              <a:spcBef>
                <a:spcPts val="0"/>
              </a:spcBef>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Other Features: </a:t>
            </a:r>
          </a:p>
          <a:p>
            <a:pPr marL="285750" marR="0" indent="-285750">
              <a:spcBef>
                <a:spcPts val="0"/>
              </a:spcBef>
              <a:spcAft>
                <a:spcPts val="800"/>
              </a:spcAft>
              <a:buFont typeface="Arial" panose="020B0604020202020204" pitchFamily="34"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Interchangeable Trays</a:t>
            </a:r>
          </a:p>
          <a:p>
            <a:pPr marL="285750" marR="0" indent="-285750">
              <a:spcBef>
                <a:spcPts val="0"/>
              </a:spcBef>
              <a:spcAft>
                <a:spcPts val="800"/>
              </a:spcAft>
              <a:buFont typeface="Arial" panose="020B0604020202020204" pitchFamily="34"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On/Off Switch</a:t>
            </a:r>
          </a:p>
          <a:p>
            <a:pPr marL="285750" marR="0" indent="-285750">
              <a:spcBef>
                <a:spcPts val="0"/>
              </a:spcBef>
              <a:spcAft>
                <a:spcPts val="800"/>
              </a:spcAft>
              <a:buFont typeface="Arial" panose="020B0604020202020204" pitchFamily="34"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Physical Locking</a:t>
            </a:r>
            <a:endParaRPr lang="en-US" sz="16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881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Inside The Box </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E5FCEC-9C4A-C214-F4E7-4937B6F694C6}"/>
              </a:ext>
            </a:extLst>
          </p:cNvPr>
          <p:cNvSpPr txBox="1"/>
          <p:nvPr/>
        </p:nvSpPr>
        <p:spPr>
          <a:xfrm>
            <a:off x="457201" y="1233529"/>
            <a:ext cx="8229599" cy="4108817"/>
          </a:xfrm>
          <a:prstGeom prst="rect">
            <a:avLst/>
          </a:prstGeom>
          <a:noFill/>
        </p:spPr>
        <p:txBody>
          <a:bodyPr wrap="square" numCol="2">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Electrical Components:</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Raspberry Pi 4B</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5” Touch Screen</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5V Stepper Motor</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5V Servo Motor</a:t>
            </a:r>
          </a:p>
          <a:p>
            <a:pPr marL="742950" lvl="1" indent="-285750">
              <a:lnSpc>
                <a:spcPct val="150000"/>
              </a:lnSpc>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Servo Driver</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Pi Camera Module 3</a:t>
            </a:r>
          </a:p>
          <a:p>
            <a:pPr marL="342900" indent="-342900">
              <a:lnSpc>
                <a:spcPct val="150000"/>
              </a:lnSpc>
              <a:buFont typeface="+mj-lt"/>
              <a:buAutoNum type="arabicPeriod"/>
            </a:pPr>
            <a:r>
              <a:rPr lang="en-US">
                <a:solidFill>
                  <a:schemeClr val="tx1">
                    <a:lumMod val="75000"/>
                    <a:lumOff val="25000"/>
                  </a:schemeClr>
                </a:solidFill>
                <a:latin typeface="Times New Roman" panose="02020603050405020304" pitchFamily="18" charset="0"/>
                <a:cs typeface="Times New Roman" panose="02020603050405020304" pitchFamily="18" charset="0"/>
              </a:rPr>
              <a:t>Touch Button (2)</a:t>
            </a:r>
          </a:p>
          <a:p>
            <a:pPr marL="742950" lvl="1" indent="-285750">
              <a:lnSpc>
                <a:spcPct val="150000"/>
              </a:lnSpc>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Power Switch</a:t>
            </a:r>
          </a:p>
          <a:p>
            <a:pPr marL="742950" lvl="1" indent="-285750">
              <a:lnSpc>
                <a:spcPct val="150000"/>
              </a:lnSpc>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Locking Control</a:t>
            </a:r>
          </a:p>
        </p:txBody>
      </p:sp>
      <p:pic>
        <p:nvPicPr>
          <p:cNvPr id="7" name="Picture 6">
            <a:extLst>
              <a:ext uri="{FF2B5EF4-FFF2-40B4-BE49-F238E27FC236}">
                <a16:creationId xmlns:a16="http://schemas.microsoft.com/office/drawing/2014/main" id="{D295D096-2D2D-24C0-BC1A-66315199B132}"/>
              </a:ext>
            </a:extLst>
          </p:cNvPr>
          <p:cNvPicPr>
            <a:picLocks noChangeAspect="1"/>
          </p:cNvPicPr>
          <p:nvPr/>
        </p:nvPicPr>
        <p:blipFill rotWithShape="1">
          <a:blip r:embed="rId3"/>
          <a:srcRect t="13302" r="13415" b="24423"/>
          <a:stretch/>
        </p:blipFill>
        <p:spPr>
          <a:xfrm>
            <a:off x="5592927" y="2078373"/>
            <a:ext cx="3043538" cy="2917271"/>
          </a:xfrm>
          <a:prstGeom prst="rect">
            <a:avLst/>
          </a:prstGeom>
          <a:ln w="19050">
            <a:solidFill>
              <a:schemeClr val="tx1"/>
            </a:solidFill>
          </a:ln>
        </p:spPr>
      </p:pic>
      <p:pic>
        <p:nvPicPr>
          <p:cNvPr id="9" name="Picture 8">
            <a:extLst>
              <a:ext uri="{FF2B5EF4-FFF2-40B4-BE49-F238E27FC236}">
                <a16:creationId xmlns:a16="http://schemas.microsoft.com/office/drawing/2014/main" id="{A512068E-03C5-C6E5-ED4C-275824530C31}"/>
              </a:ext>
            </a:extLst>
          </p:cNvPr>
          <p:cNvPicPr>
            <a:picLocks noChangeAspect="1"/>
          </p:cNvPicPr>
          <p:nvPr/>
        </p:nvPicPr>
        <p:blipFill rotWithShape="1">
          <a:blip r:embed="rId4"/>
          <a:srcRect l="28790" r="30601"/>
          <a:stretch/>
        </p:blipFill>
        <p:spPr>
          <a:xfrm>
            <a:off x="4015797" y="2078373"/>
            <a:ext cx="1577130" cy="2914163"/>
          </a:xfrm>
          <a:prstGeom prst="rect">
            <a:avLst/>
          </a:prstGeom>
          <a:ln w="19050">
            <a:solidFill>
              <a:schemeClr val="tx1"/>
            </a:solidFill>
          </a:ln>
        </p:spPr>
      </p:pic>
    </p:spTree>
    <p:extLst>
      <p:ext uri="{BB962C8B-B14F-4D97-AF65-F5344CB8AC3E}">
        <p14:creationId xmlns:p14="http://schemas.microsoft.com/office/powerpoint/2010/main" val="1971225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35C4F97-1377-D850-A877-8F7E8D5BA0BC}"/>
              </a:ext>
            </a:extLst>
          </p:cNvPr>
          <p:cNvSpPr>
            <a:spLocks noGrp="1"/>
          </p:cNvSpPr>
          <p:nvPr>
            <p:ph type="title"/>
          </p:nvPr>
        </p:nvSpPr>
        <p:spPr>
          <a:xfrm>
            <a:off x="849949" y="277929"/>
            <a:ext cx="7315200" cy="849244"/>
          </a:xfrm>
        </p:spPr>
        <p:txBody>
          <a:bodyPr/>
          <a:lstStyle/>
          <a:p>
            <a:pPr algn="ctr"/>
            <a:r>
              <a:rPr lang="ar-SA" sz="3200" err="1">
                <a:latin typeface="Times New Roman"/>
                <a:cs typeface="Times New Roman"/>
              </a:rPr>
              <a:t>Schematic</a:t>
            </a:r>
            <a:endParaRPr lang="ar-SA" err="1"/>
          </a:p>
        </p:txBody>
      </p:sp>
      <p:pic>
        <p:nvPicPr>
          <p:cNvPr id="4" name="صورة 4" descr="صورة تحتوي على رسم بياني, تخطيطي&#10;&#10;تم إنشاء الوصف تلقائياً">
            <a:extLst>
              <a:ext uri="{FF2B5EF4-FFF2-40B4-BE49-F238E27FC236}">
                <a16:creationId xmlns:a16="http://schemas.microsoft.com/office/drawing/2014/main" id="{DD28FCA0-DCB9-A9D7-D998-AB3D3287E62C}"/>
              </a:ext>
            </a:extLst>
          </p:cNvPr>
          <p:cNvPicPr>
            <a:picLocks noGrp="1" noChangeAspect="1"/>
          </p:cNvPicPr>
          <p:nvPr>
            <p:ph idx="1"/>
          </p:nvPr>
        </p:nvPicPr>
        <p:blipFill>
          <a:blip r:embed="rId2"/>
          <a:stretch>
            <a:fillRect/>
          </a:stretch>
        </p:blipFill>
        <p:spPr>
          <a:xfrm>
            <a:off x="604981" y="1519637"/>
            <a:ext cx="7692348" cy="4525963"/>
          </a:xfrm>
        </p:spPr>
      </p:pic>
      <p:sp>
        <p:nvSpPr>
          <p:cNvPr id="5" name="Rectangle 4">
            <a:extLst>
              <a:ext uri="{FF2B5EF4-FFF2-40B4-BE49-F238E27FC236}">
                <a16:creationId xmlns:a16="http://schemas.microsoft.com/office/drawing/2014/main" id="{C0237885-582A-F61A-910F-6DE150D67517}"/>
              </a:ext>
            </a:extLst>
          </p:cNvPr>
          <p:cNvSpPr/>
          <p:nvPr/>
        </p:nvSpPr>
        <p:spPr>
          <a:xfrm>
            <a:off x="6342056" y="6516627"/>
            <a:ext cx="2530041" cy="345081"/>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050">
                <a:solidFill>
                  <a:schemeClr val="tx1"/>
                </a:solidFill>
                <a:latin typeface="Arial"/>
                <a:ea typeface="Verdana"/>
                <a:cs typeface="Verdana"/>
              </a:rPr>
              <a:t>Zarek Rooker​</a:t>
            </a:r>
          </a:p>
          <a:p>
            <a:pPr rtl="0"/>
            <a:r>
              <a:rPr lang="en-US" sz="1050">
                <a:solidFill>
                  <a:schemeClr val="tx1"/>
                </a:solidFill>
                <a:latin typeface="Arial"/>
                <a:ea typeface="Verdana"/>
                <a:cs typeface="Verdana"/>
              </a:rPr>
              <a:t>3/2/2023​</a:t>
            </a:r>
          </a:p>
          <a:p>
            <a:pPr rtl="0"/>
            <a:r>
              <a:rPr lang="en-US" sz="1050">
                <a:solidFill>
                  <a:schemeClr val="tx1"/>
                </a:solidFill>
                <a:latin typeface="Arial"/>
                <a:ea typeface="Verdana"/>
                <a:cs typeface="Verdana"/>
              </a:rPr>
              <a:t> ​</a:t>
            </a:r>
            <a:endParaRPr lang="en-US">
              <a:solidFill>
                <a:schemeClr val="tx1"/>
              </a:solidFill>
              <a:cs typeface="Arial"/>
            </a:endParaRPr>
          </a:p>
        </p:txBody>
      </p:sp>
    </p:spTree>
    <p:extLst>
      <p:ext uri="{BB962C8B-B14F-4D97-AF65-F5344CB8AC3E}">
        <p14:creationId xmlns:p14="http://schemas.microsoft.com/office/powerpoint/2010/main" val="3864770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Features </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E5FCEC-9C4A-C214-F4E7-4937B6F694C6}"/>
              </a:ext>
            </a:extLst>
          </p:cNvPr>
          <p:cNvSpPr txBox="1"/>
          <p:nvPr/>
        </p:nvSpPr>
        <p:spPr>
          <a:xfrm>
            <a:off x="457200" y="1104694"/>
            <a:ext cx="7386506" cy="5753306"/>
          </a:xfrm>
          <a:prstGeom prst="rect">
            <a:avLst/>
          </a:prstGeom>
          <a:noFill/>
        </p:spPr>
        <p:txBody>
          <a:bodyPr wrap="square" numCol="2">
            <a:spAutoFit/>
          </a:bodyPr>
          <a:lstStyle/>
          <a:p>
            <a:pPr marL="0" marR="0">
              <a:lnSpc>
                <a:spcPct val="150000"/>
              </a:lnSpc>
              <a:spcBef>
                <a:spcPts val="0"/>
              </a:spcBef>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Specifications</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Store medicine for 7 days and for morning, noon, and evening</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Lock/Unlock mechanism for medication.</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User interface with a touch screen</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Speaker to remind the user to take medication.</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Camera to capture images of the user taking medication.</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Send notifications to caregivers upon completion of medication-taking.</a:t>
            </a:r>
          </a:p>
          <a:p>
            <a:pPr marL="342900" marR="0" lvl="0" indent="-342900">
              <a:lnSpc>
                <a:spcPct val="107000"/>
              </a:lnSpc>
              <a:spcBef>
                <a:spcPts val="0"/>
              </a:spcBef>
              <a:spcAft>
                <a:spcPts val="800"/>
              </a:spcAft>
              <a:buFont typeface="+mj-lt"/>
              <a:buAutoNum type="arabicPeriod"/>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Store medication data in a remote cloud server</a:t>
            </a:r>
          </a:p>
          <a:p>
            <a:endParaRPr lang="en-US" b="1">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sz="1800" b="1">
              <a:latin typeface="Times New Roman" panose="02020603050405020304" pitchFamily="18" charset="0"/>
              <a:cs typeface="Times New Roman" panose="02020603050405020304" pitchFamily="18" charset="0"/>
            </a:endParaRPr>
          </a:p>
        </p:txBody>
      </p:sp>
      <p:sp>
        <p:nvSpPr>
          <p:cNvPr id="10" name="TextBox 9"/>
          <p:cNvSpPr txBox="1"/>
          <p:nvPr/>
        </p:nvSpPr>
        <p:spPr>
          <a:xfrm>
            <a:off x="8153400" y="6476056"/>
            <a:ext cx="1066800" cy="577081"/>
          </a:xfrm>
          <a:prstGeom prst="rect">
            <a:avLst/>
          </a:prstGeom>
          <a:noFill/>
        </p:spPr>
        <p:txBody>
          <a:bodyPr wrap="square" rtlCol="0">
            <a:spAutoFit/>
          </a:bodyPr>
          <a:lstStyle/>
          <a:p>
            <a:r>
              <a:rPr lang="en-US" sz="1050"/>
              <a:t>Zarek Rooker</a:t>
            </a:r>
          </a:p>
          <a:p>
            <a:r>
              <a:rPr lang="en-US" sz="1050"/>
              <a:t>3/2/2023</a:t>
            </a:r>
          </a:p>
          <a:p>
            <a:r>
              <a:rPr lang="en-US" sz="1050"/>
              <a:t> </a:t>
            </a:r>
          </a:p>
        </p:txBody>
      </p:sp>
      <p:pic>
        <p:nvPicPr>
          <p:cNvPr id="3" name="Picture 2">
            <a:extLst>
              <a:ext uri="{FF2B5EF4-FFF2-40B4-BE49-F238E27FC236}">
                <a16:creationId xmlns:a16="http://schemas.microsoft.com/office/drawing/2014/main" id="{EB902B3B-1048-1051-1166-118C06394715}"/>
              </a:ext>
            </a:extLst>
          </p:cNvPr>
          <p:cNvPicPr>
            <a:picLocks noChangeAspect="1"/>
          </p:cNvPicPr>
          <p:nvPr/>
        </p:nvPicPr>
        <p:blipFill>
          <a:blip r:embed="rId3"/>
          <a:stretch>
            <a:fillRect/>
          </a:stretch>
        </p:blipFill>
        <p:spPr>
          <a:xfrm>
            <a:off x="4748912" y="1497495"/>
            <a:ext cx="1960359" cy="1930990"/>
          </a:xfrm>
          <a:prstGeom prst="rect">
            <a:avLst/>
          </a:prstGeom>
        </p:spPr>
      </p:pic>
      <p:pic>
        <p:nvPicPr>
          <p:cNvPr id="6" name="Picture 5">
            <a:extLst>
              <a:ext uri="{FF2B5EF4-FFF2-40B4-BE49-F238E27FC236}">
                <a16:creationId xmlns:a16="http://schemas.microsoft.com/office/drawing/2014/main" id="{6D106596-86B6-C816-2334-B38AF910D0DA}"/>
              </a:ext>
            </a:extLst>
          </p:cNvPr>
          <p:cNvPicPr>
            <a:picLocks noChangeAspect="1"/>
          </p:cNvPicPr>
          <p:nvPr/>
        </p:nvPicPr>
        <p:blipFill>
          <a:blip r:embed="rId4"/>
          <a:stretch>
            <a:fillRect/>
          </a:stretch>
        </p:blipFill>
        <p:spPr>
          <a:xfrm>
            <a:off x="6709271" y="1471699"/>
            <a:ext cx="1977529" cy="1956786"/>
          </a:xfrm>
          <a:prstGeom prst="rect">
            <a:avLst/>
          </a:prstGeom>
        </p:spPr>
      </p:pic>
      <p:sp>
        <p:nvSpPr>
          <p:cNvPr id="7" name="TextBox 6">
            <a:extLst>
              <a:ext uri="{FF2B5EF4-FFF2-40B4-BE49-F238E27FC236}">
                <a16:creationId xmlns:a16="http://schemas.microsoft.com/office/drawing/2014/main" id="{8405A313-EB41-662B-FDC1-E1DBA2F4E3F6}"/>
              </a:ext>
            </a:extLst>
          </p:cNvPr>
          <p:cNvSpPr txBox="1"/>
          <p:nvPr/>
        </p:nvSpPr>
        <p:spPr>
          <a:xfrm>
            <a:off x="5270406" y="3367141"/>
            <a:ext cx="1708121" cy="261610"/>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7 Day Supply</a:t>
            </a:r>
          </a:p>
        </p:txBody>
      </p:sp>
      <p:sp>
        <p:nvSpPr>
          <p:cNvPr id="11" name="TextBox 10">
            <a:extLst>
              <a:ext uri="{FF2B5EF4-FFF2-40B4-BE49-F238E27FC236}">
                <a16:creationId xmlns:a16="http://schemas.microsoft.com/office/drawing/2014/main" id="{55215F4F-416E-DF87-9FCB-AB8ED703C0A7}"/>
              </a:ext>
            </a:extLst>
          </p:cNvPr>
          <p:cNvSpPr txBox="1"/>
          <p:nvPr/>
        </p:nvSpPr>
        <p:spPr>
          <a:xfrm>
            <a:off x="7294075" y="3363872"/>
            <a:ext cx="1708121" cy="261610"/>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21 Day Supply</a:t>
            </a:r>
          </a:p>
        </p:txBody>
      </p:sp>
    </p:spTree>
    <p:extLst>
      <p:ext uri="{BB962C8B-B14F-4D97-AF65-F5344CB8AC3E}">
        <p14:creationId xmlns:p14="http://schemas.microsoft.com/office/powerpoint/2010/main" val="371252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7718"/>
            <a:ext cx="7315200" cy="849244"/>
          </a:xfrm>
        </p:spPr>
        <p:txBody>
          <a:bodyPr/>
          <a:lstStyle/>
          <a:p>
            <a:pPr algn="ctr"/>
            <a:r>
              <a:rPr lang="en-US" sz="3200">
                <a:latin typeface="Times New Roman" panose="02020603050405020304" pitchFamily="18" charset="0"/>
                <a:cs typeface="Times New Roman" panose="02020603050405020304" pitchFamily="18" charset="0"/>
              </a:rPr>
              <a:t>Components </a:t>
            </a:r>
          </a:p>
        </p:txBody>
      </p:sp>
      <p:sp>
        <p:nvSpPr>
          <p:cNvPr id="8" name="Content Placeholder 7"/>
          <p:cNvSpPr>
            <a:spLocks noGrp="1"/>
          </p:cNvSpPr>
          <p:nvPr>
            <p:ph idx="1"/>
          </p:nvPr>
        </p:nvSpPr>
        <p:spPr/>
        <p:txBody>
          <a:bodyPr>
            <a:normAutofit/>
          </a:bodyPr>
          <a:lstStyle/>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p>
        </p:txBody>
      </p:sp>
      <p:sp>
        <p:nvSpPr>
          <p:cNvPr id="4" name="Rectangle 3">
            <a:extLst>
              <a:ext uri="{FF2B5EF4-FFF2-40B4-BE49-F238E27FC236}">
                <a16:creationId xmlns:a16="http://schemas.microsoft.com/office/drawing/2014/main" id="{878C1BF1-5EAE-14CE-A7E8-24EA3AFF6A0A}"/>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E5FCEC-9C4A-C214-F4E7-4937B6F694C6}"/>
              </a:ext>
            </a:extLst>
          </p:cNvPr>
          <p:cNvSpPr txBox="1"/>
          <p:nvPr/>
        </p:nvSpPr>
        <p:spPr>
          <a:xfrm>
            <a:off x="457201" y="1241918"/>
            <a:ext cx="8229599" cy="4731393"/>
          </a:xfrm>
          <a:prstGeom prst="rect">
            <a:avLst/>
          </a:prstGeom>
          <a:noFill/>
        </p:spPr>
        <p:txBody>
          <a:bodyPr wrap="square" numCol="2">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Introduction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Project Description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Constraints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Electrical Components</a:t>
            </a:r>
          </a:p>
          <a:p>
            <a:pPr marL="285750" indent="-285750">
              <a:buFont typeface="Arial" panose="020B0604020202020204" pitchFamily="34" charset="0"/>
              <a:buChar cha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Parts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Hardware Design</a:t>
            </a:r>
          </a:p>
          <a:p>
            <a:pPr marL="285750" indent="-285750">
              <a:buFont typeface="Arial" panose="020B0604020202020204" pitchFamily="34" charset="0"/>
              <a:buChar cha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Components</a:t>
            </a:r>
          </a:p>
          <a:p>
            <a:pPr marL="285750" indent="-285750">
              <a:buFont typeface="Arial" panose="020B0604020202020204" pitchFamily="34" charset="0"/>
              <a:buChar cha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Testing</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Software Design</a:t>
            </a:r>
          </a:p>
          <a:p>
            <a:pPr marL="285750" indent="-285750">
              <a:buFont typeface="Arial" panose="020B0604020202020204" pitchFamily="34" charset="0"/>
              <a:buChar char="•"/>
            </a:pPr>
            <a:r>
              <a:rPr lang="en-US" sz="1600">
                <a:solidFill>
                  <a:schemeClr val="tx1">
                    <a:lumMod val="75000"/>
                    <a:lumOff val="25000"/>
                  </a:schemeClr>
                </a:solidFill>
                <a:latin typeface="Times New Roman" panose="02020603050405020304" pitchFamily="18" charset="0"/>
                <a:cs typeface="Times New Roman" panose="02020603050405020304" pitchFamily="18" charset="0"/>
              </a:rPr>
              <a:t>Frontend &amp; Backend</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Cost Analysis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Project Plan</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Risk Management</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Hazard Analysis</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Work Distribution  </a:t>
            </a:r>
          </a:p>
          <a:p>
            <a:r>
              <a:rPr lang="en-US" b="1">
                <a:solidFill>
                  <a:schemeClr val="tx1">
                    <a:lumMod val="75000"/>
                    <a:lumOff val="25000"/>
                  </a:schemeClr>
                </a:solidFill>
                <a:latin typeface="Times New Roman" panose="02020603050405020304" pitchFamily="18" charset="0"/>
                <a:cs typeface="Times New Roman" panose="02020603050405020304" pitchFamily="18" charset="0"/>
              </a:rPr>
              <a:t>Questions</a:t>
            </a:r>
          </a:p>
          <a:p>
            <a:pPr marL="0" indent="0">
              <a:buNone/>
            </a:pPr>
            <a:endParaRPr lang="en-US" sz="1800" b="1">
              <a:latin typeface="Times New Roman" panose="02020603050405020304" pitchFamily="18" charset="0"/>
              <a:cs typeface="Times New Roman" panose="02020603050405020304" pitchFamily="18" charset="0"/>
            </a:endParaRPr>
          </a:p>
        </p:txBody>
      </p:sp>
      <p:sp>
        <p:nvSpPr>
          <p:cNvPr id="10" name="TextBox 9"/>
          <p:cNvSpPr txBox="1"/>
          <p:nvPr/>
        </p:nvSpPr>
        <p:spPr>
          <a:xfrm>
            <a:off x="8153400" y="6476056"/>
            <a:ext cx="1066800" cy="577081"/>
          </a:xfrm>
          <a:prstGeom prst="rect">
            <a:avLst/>
          </a:prstGeom>
          <a:noFill/>
        </p:spPr>
        <p:txBody>
          <a:bodyPr wrap="square" rtlCol="0">
            <a:spAutoFit/>
          </a:bodyPr>
          <a:lstStyle/>
          <a:p>
            <a:r>
              <a:rPr lang="en-US" sz="1050"/>
              <a:t>Zarek Rooker</a:t>
            </a:r>
          </a:p>
          <a:p>
            <a:r>
              <a:rPr lang="en-US" sz="1050"/>
              <a:t>3/2/2023</a:t>
            </a:r>
          </a:p>
          <a:p>
            <a:r>
              <a:rPr lang="en-US" sz="1050"/>
              <a:t> </a:t>
            </a:r>
          </a:p>
        </p:txBody>
      </p:sp>
      <p:pic>
        <p:nvPicPr>
          <p:cNvPr id="3" name="Picture 2">
            <a:extLst>
              <a:ext uri="{FF2B5EF4-FFF2-40B4-BE49-F238E27FC236}">
                <a16:creationId xmlns:a16="http://schemas.microsoft.com/office/drawing/2014/main" id="{5D6A4829-622F-28B1-8BE8-D2B220F92F4D}"/>
              </a:ext>
            </a:extLst>
          </p:cNvPr>
          <p:cNvPicPr>
            <a:picLocks noChangeAspect="1"/>
          </p:cNvPicPr>
          <p:nvPr/>
        </p:nvPicPr>
        <p:blipFill>
          <a:blip r:embed="rId3"/>
          <a:stretch>
            <a:fillRect/>
          </a:stretch>
        </p:blipFill>
        <p:spPr>
          <a:xfrm>
            <a:off x="4145749" y="1681446"/>
            <a:ext cx="3295912" cy="2404313"/>
          </a:xfrm>
          <a:prstGeom prst="rect">
            <a:avLst/>
          </a:prstGeom>
        </p:spPr>
      </p:pic>
      <p:pic>
        <p:nvPicPr>
          <p:cNvPr id="6" name="Picture 5">
            <a:extLst>
              <a:ext uri="{FF2B5EF4-FFF2-40B4-BE49-F238E27FC236}">
                <a16:creationId xmlns:a16="http://schemas.microsoft.com/office/drawing/2014/main" id="{BF63BE2A-6ACC-6D11-61D6-A92A8228ACEB}"/>
              </a:ext>
            </a:extLst>
          </p:cNvPr>
          <p:cNvPicPr>
            <a:picLocks noChangeAspect="1"/>
          </p:cNvPicPr>
          <p:nvPr/>
        </p:nvPicPr>
        <p:blipFill>
          <a:blip r:embed="rId4"/>
          <a:stretch>
            <a:fillRect/>
          </a:stretch>
        </p:blipFill>
        <p:spPr>
          <a:xfrm>
            <a:off x="5491468" y="3974397"/>
            <a:ext cx="2738132" cy="2409341"/>
          </a:xfrm>
          <a:prstGeom prst="rect">
            <a:avLst/>
          </a:prstGeom>
        </p:spPr>
      </p:pic>
    </p:spTree>
    <p:extLst>
      <p:ext uri="{BB962C8B-B14F-4D97-AF65-F5344CB8AC3E}">
        <p14:creationId xmlns:p14="http://schemas.microsoft.com/office/powerpoint/2010/main" val="369818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0379"/>
            <a:ext cx="7315200" cy="849244"/>
          </a:xfrm>
        </p:spPr>
        <p:txBody>
          <a:bodyPr/>
          <a:lstStyle/>
          <a:p>
            <a:pPr algn="ctr"/>
            <a:r>
              <a:rPr lang="en-US" sz="3200">
                <a:latin typeface="Times New Roman" panose="02020603050405020304" pitchFamily="18" charset="0"/>
                <a:cs typeface="Times New Roman" panose="02020603050405020304" pitchFamily="18" charset="0"/>
              </a:rPr>
              <a:t>Team Members and Roles</a:t>
            </a:r>
          </a:p>
        </p:txBody>
      </p:sp>
      <p:pic>
        <p:nvPicPr>
          <p:cNvPr id="6" name="Picture 5" descr="A picture containing person, person, wall, indoor&#10;&#10;Description automatically generated">
            <a:extLst>
              <a:ext uri="{FF2B5EF4-FFF2-40B4-BE49-F238E27FC236}">
                <a16:creationId xmlns:a16="http://schemas.microsoft.com/office/drawing/2014/main" id="{2B0CDBB6-CD09-0B72-E345-A06326F240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984" y="3890954"/>
            <a:ext cx="1932699" cy="2498178"/>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9910561B-9879-25B4-23FB-544C19438EA8}"/>
              </a:ext>
            </a:extLst>
          </p:cNvPr>
          <p:cNvSpPr/>
          <p:nvPr/>
        </p:nvSpPr>
        <p:spPr>
          <a:xfrm>
            <a:off x="6019800" y="6505221"/>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EC76FC-3FBD-CDA3-5AF4-D4BDB6C60A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970" y="3914940"/>
            <a:ext cx="1711422" cy="247419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39E7F57-7FBB-D538-51AA-89A6D1E8225B}"/>
              </a:ext>
            </a:extLst>
          </p:cNvPr>
          <p:cNvSpPr txBox="1"/>
          <p:nvPr/>
        </p:nvSpPr>
        <p:spPr>
          <a:xfrm>
            <a:off x="2710824" y="2483769"/>
            <a:ext cx="2489627" cy="1261884"/>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Component Research</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Hardware </a:t>
            </a:r>
            <a:endParaRPr lang="en-US" sz="140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Electronics </a:t>
            </a:r>
          </a:p>
          <a:p>
            <a:r>
              <a:rPr lang="en-US" b="1">
                <a:solidFill>
                  <a:schemeClr val="tx1">
                    <a:lumMod val="75000"/>
                    <a:lumOff val="25000"/>
                  </a:schemeClr>
                </a:solidFill>
                <a:latin typeface="Times New Roman"/>
                <a:cs typeface="Times New Roman"/>
              </a:rPr>
              <a:t>                   </a:t>
            </a:r>
            <a:endParaRPr lang="en-US" sz="1800"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A6300B3-3501-BFE0-BBD7-32E8540592F6}"/>
              </a:ext>
            </a:extLst>
          </p:cNvPr>
          <p:cNvSpPr txBox="1"/>
          <p:nvPr/>
        </p:nvSpPr>
        <p:spPr>
          <a:xfrm>
            <a:off x="4876800" y="1318268"/>
            <a:ext cx="2044253"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Backend Dev:</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Stephen Fransen</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a:t>
            </a:r>
          </a:p>
        </p:txBody>
      </p:sp>
      <p:sp>
        <p:nvSpPr>
          <p:cNvPr id="10" name="TextBox 9"/>
          <p:cNvSpPr txBox="1"/>
          <p:nvPr/>
        </p:nvSpPr>
        <p:spPr>
          <a:xfrm>
            <a:off x="8077200" y="6473137"/>
            <a:ext cx="1066800" cy="577081"/>
          </a:xfrm>
          <a:prstGeom prst="rect">
            <a:avLst/>
          </a:prstGeom>
          <a:noFill/>
        </p:spPr>
        <p:txBody>
          <a:bodyPr wrap="square" rtlCol="0">
            <a:spAutoFit/>
          </a:bodyPr>
          <a:lstStyle/>
          <a:p>
            <a:r>
              <a:rPr lang="en-US" sz="1050"/>
              <a:t>Zarek Rooker</a:t>
            </a:r>
          </a:p>
          <a:p>
            <a:r>
              <a:rPr lang="en-US" sz="1050"/>
              <a:t>3/2/2023</a:t>
            </a:r>
          </a:p>
          <a:p>
            <a:r>
              <a:rPr lang="en-US" sz="1050"/>
              <a:t> </a:t>
            </a:r>
          </a:p>
        </p:txBody>
      </p:sp>
      <p:sp>
        <p:nvSpPr>
          <p:cNvPr id="9" name="TextBox 8">
            <a:extLst>
              <a:ext uri="{FF2B5EF4-FFF2-40B4-BE49-F238E27FC236}">
                <a16:creationId xmlns:a16="http://schemas.microsoft.com/office/drawing/2014/main" id="{2E54AF56-D06A-BA4C-4796-970022C01D85}"/>
              </a:ext>
            </a:extLst>
          </p:cNvPr>
          <p:cNvSpPr txBox="1"/>
          <p:nvPr/>
        </p:nvSpPr>
        <p:spPr>
          <a:xfrm>
            <a:off x="7057630" y="1318268"/>
            <a:ext cx="174638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lumMod val="75000"/>
                    <a:lumOff val="25000"/>
                  </a:schemeClr>
                </a:solidFill>
                <a:latin typeface="Times New Roman"/>
                <a:cs typeface="Arial"/>
              </a:rPr>
              <a:t>UI Designer:</a:t>
            </a:r>
          </a:p>
          <a:p>
            <a:pPr marL="285750" indent="-285750">
              <a:buFont typeface="Arial"/>
              <a:buChar char="•"/>
            </a:pPr>
            <a:r>
              <a:rPr lang="en-US">
                <a:solidFill>
                  <a:schemeClr val="tx1">
                    <a:lumMod val="75000"/>
                    <a:lumOff val="25000"/>
                  </a:schemeClr>
                </a:solidFill>
                <a:latin typeface="Times New Roman"/>
                <a:cs typeface="Arial"/>
              </a:rPr>
              <a:t>Daniel Jacobs</a:t>
            </a:r>
          </a:p>
          <a:p>
            <a:pPr lvl="1"/>
            <a:r>
              <a:rPr lang="en-US" sz="1400">
                <a:solidFill>
                  <a:schemeClr val="tx1">
                    <a:lumMod val="75000"/>
                    <a:lumOff val="25000"/>
                  </a:schemeClr>
                </a:solidFill>
                <a:latin typeface="Times New Roman"/>
                <a:cs typeface="Arial"/>
              </a:rPr>
              <a:t>C.E.</a:t>
            </a:r>
          </a:p>
        </p:txBody>
      </p:sp>
      <p:sp>
        <p:nvSpPr>
          <p:cNvPr id="25" name="TextBox 24">
            <a:extLst>
              <a:ext uri="{FF2B5EF4-FFF2-40B4-BE49-F238E27FC236}">
                <a16:creationId xmlns:a16="http://schemas.microsoft.com/office/drawing/2014/main" id="{FAC5B2DC-8F8E-C5AE-A28D-07D4715F99CD}"/>
              </a:ext>
            </a:extLst>
          </p:cNvPr>
          <p:cNvSpPr txBox="1"/>
          <p:nvPr/>
        </p:nvSpPr>
        <p:spPr>
          <a:xfrm>
            <a:off x="4876800" y="2485255"/>
            <a:ext cx="2489627" cy="769441"/>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Software</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Server Building    </a:t>
            </a:r>
            <a:r>
              <a:rPr lang="en-US" sz="1400" b="1">
                <a:solidFill>
                  <a:schemeClr val="tx1">
                    <a:lumMod val="75000"/>
                    <a:lumOff val="25000"/>
                  </a:schemeClr>
                </a:solidFill>
                <a:latin typeface="Times New Roman"/>
                <a:cs typeface="Times New Roman"/>
              </a:rPr>
              <a:t>               </a:t>
            </a:r>
            <a:endParaRPr lang="en-US" sz="1400" b="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B99C865-E882-6767-D3A3-7385F2C2778B}"/>
              </a:ext>
            </a:extLst>
          </p:cNvPr>
          <p:cNvSpPr txBox="1"/>
          <p:nvPr/>
        </p:nvSpPr>
        <p:spPr>
          <a:xfrm>
            <a:off x="7057630" y="2483769"/>
            <a:ext cx="2489627" cy="769441"/>
          </a:xfrm>
          <a:prstGeom prst="rect">
            <a:avLst/>
          </a:prstGeom>
          <a:noFill/>
        </p:spPr>
        <p:txBody>
          <a:bodyPr wrap="square" lIns="91440" tIns="45720" rIns="91440" bIns="45720" rtlCol="0" anchor="t">
            <a:spAutoFit/>
          </a:bodyPr>
          <a:lstStyle/>
          <a:p>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a:buChar char="•"/>
            </a:pPr>
            <a:r>
              <a:rPr lang="en-US" sz="1400">
                <a:solidFill>
                  <a:schemeClr val="tx1">
                    <a:lumMod val="75000"/>
                    <a:lumOff val="25000"/>
                  </a:schemeClr>
                </a:solidFill>
                <a:latin typeface="Times New Roman"/>
                <a:cs typeface="Times New Roman"/>
              </a:rPr>
              <a:t>Software</a:t>
            </a:r>
          </a:p>
          <a:p>
            <a:pPr marL="285750" indent="-285750">
              <a:buFont typeface="Arial"/>
              <a:buChar char="•"/>
            </a:pPr>
            <a:r>
              <a:rPr lang="en-US" sz="1400">
                <a:solidFill>
                  <a:schemeClr val="tx1">
                    <a:lumMod val="75000"/>
                    <a:lumOff val="25000"/>
                  </a:schemeClr>
                </a:solidFill>
                <a:latin typeface="Times New Roman"/>
                <a:cs typeface="Times New Roman"/>
              </a:rPr>
              <a:t>User Interface</a:t>
            </a:r>
          </a:p>
        </p:txBody>
      </p:sp>
      <p:sp>
        <p:nvSpPr>
          <p:cNvPr id="27" name="TextBox 26">
            <a:extLst>
              <a:ext uri="{FF2B5EF4-FFF2-40B4-BE49-F238E27FC236}">
                <a16:creationId xmlns:a16="http://schemas.microsoft.com/office/drawing/2014/main" id="{D491BBCF-61B7-1D85-A1DE-24FB12FE8F97}"/>
              </a:ext>
            </a:extLst>
          </p:cNvPr>
          <p:cNvSpPr txBox="1"/>
          <p:nvPr/>
        </p:nvSpPr>
        <p:spPr>
          <a:xfrm>
            <a:off x="2695970" y="1318268"/>
            <a:ext cx="2044253"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Circuit Designer:</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Zahra Alnahwi</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a:t>
            </a:r>
          </a:p>
        </p:txBody>
      </p:sp>
      <p:sp>
        <p:nvSpPr>
          <p:cNvPr id="28" name="TextBox 27">
            <a:extLst>
              <a:ext uri="{FF2B5EF4-FFF2-40B4-BE49-F238E27FC236}">
                <a16:creationId xmlns:a16="http://schemas.microsoft.com/office/drawing/2014/main" id="{A44FE627-A87E-1A0E-D558-2421F77F8A8B}"/>
              </a:ext>
            </a:extLst>
          </p:cNvPr>
          <p:cNvSpPr txBox="1"/>
          <p:nvPr/>
        </p:nvSpPr>
        <p:spPr>
          <a:xfrm>
            <a:off x="339984" y="1321083"/>
            <a:ext cx="2215399" cy="861774"/>
          </a:xfrm>
          <a:prstGeom prst="rect">
            <a:avLst/>
          </a:prstGeom>
          <a:noFill/>
        </p:spPr>
        <p:txBody>
          <a:bodyPr wrap="square" rtlCol="0">
            <a:spAutoFit/>
          </a:bodyPr>
          <a:lstStyle/>
          <a:p>
            <a:r>
              <a:rPr lang="en-US" b="1">
                <a:solidFill>
                  <a:schemeClr val="tx1">
                    <a:lumMod val="75000"/>
                    <a:lumOff val="25000"/>
                  </a:schemeClr>
                </a:solidFill>
                <a:latin typeface="Times New Roman" panose="02020603050405020304" pitchFamily="18" charset="0"/>
                <a:cs typeface="Times New Roman" panose="02020603050405020304" pitchFamily="18" charset="0"/>
              </a:rPr>
              <a:t>Hardware Manager:</a:t>
            </a:r>
            <a:endParaRPr lang="en-US">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tx1">
                    <a:lumMod val="75000"/>
                    <a:lumOff val="25000"/>
                  </a:schemeClr>
                </a:solidFill>
                <a:latin typeface="Times New Roman" panose="02020603050405020304" pitchFamily="18" charset="0"/>
                <a:cs typeface="Times New Roman" panose="02020603050405020304" pitchFamily="18" charset="0"/>
              </a:rPr>
              <a:t>Zarek Rooker</a:t>
            </a:r>
          </a:p>
          <a:p>
            <a:pPr lvl="1"/>
            <a:r>
              <a:rPr lang="en-US" sz="1400">
                <a:solidFill>
                  <a:schemeClr val="tx1">
                    <a:lumMod val="75000"/>
                    <a:lumOff val="25000"/>
                  </a:schemeClr>
                </a:solidFill>
                <a:latin typeface="Times New Roman" panose="02020603050405020304" pitchFamily="18" charset="0"/>
                <a:cs typeface="Times New Roman" panose="02020603050405020304" pitchFamily="18" charset="0"/>
              </a:rPr>
              <a:t>E.E &amp; C.E.</a:t>
            </a:r>
          </a:p>
        </p:txBody>
      </p:sp>
      <p:sp>
        <p:nvSpPr>
          <p:cNvPr id="29" name="TextBox 28">
            <a:extLst>
              <a:ext uri="{FF2B5EF4-FFF2-40B4-BE49-F238E27FC236}">
                <a16:creationId xmlns:a16="http://schemas.microsoft.com/office/drawing/2014/main" id="{14014BEC-E8B3-4027-0686-E76BF673FC86}"/>
              </a:ext>
            </a:extLst>
          </p:cNvPr>
          <p:cNvSpPr txBox="1"/>
          <p:nvPr/>
        </p:nvSpPr>
        <p:spPr>
          <a:xfrm>
            <a:off x="339984" y="2483769"/>
            <a:ext cx="2489627" cy="1261884"/>
          </a:xfrm>
          <a:prstGeom prst="rect">
            <a:avLst/>
          </a:prstGeom>
          <a:noFill/>
        </p:spPr>
        <p:txBody>
          <a:bodyPr wrap="square" lIns="91440" tIns="45720" rIns="91440" bIns="45720" rtlCol="0" anchor="t">
            <a:spAutoFit/>
          </a:bodyPr>
          <a:lstStyle/>
          <a:p>
            <a:pPr marL="0" indent="0">
              <a:buNone/>
            </a:pPr>
            <a:r>
              <a:rPr lang="en-US" sz="1600" b="1">
                <a:solidFill>
                  <a:schemeClr val="tx1">
                    <a:lumMod val="75000"/>
                    <a:lumOff val="25000"/>
                  </a:schemeClr>
                </a:solidFill>
                <a:latin typeface="Times New Roman"/>
                <a:cs typeface="Times New Roman"/>
              </a:rPr>
              <a:t>Assignment</a:t>
            </a:r>
            <a:r>
              <a:rPr lang="en-US" sz="1400" b="1">
                <a:solidFill>
                  <a:schemeClr val="tx1">
                    <a:lumMod val="75000"/>
                    <a:lumOff val="25000"/>
                  </a:schemeClr>
                </a:solidFill>
                <a:latin typeface="Times New Roman"/>
                <a:cs typeface="Times New Roman"/>
              </a:rPr>
              <a: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Point of Contact</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Hardware</a:t>
            </a:r>
          </a:p>
          <a:p>
            <a:pPr marL="285750" indent="-285750">
              <a:buFont typeface="Arial" panose="020B0604020202020204" pitchFamily="34" charset="0"/>
              <a:buChar char="•"/>
            </a:pPr>
            <a:r>
              <a:rPr lang="en-US" sz="1400">
                <a:solidFill>
                  <a:schemeClr val="tx1">
                    <a:lumMod val="75000"/>
                    <a:lumOff val="25000"/>
                  </a:schemeClr>
                </a:solidFill>
                <a:latin typeface="Times New Roman"/>
                <a:cs typeface="Times New Roman"/>
              </a:rPr>
              <a:t>Electronics</a:t>
            </a:r>
          </a:p>
          <a:p>
            <a:r>
              <a:rPr lang="en-US" b="1">
                <a:solidFill>
                  <a:schemeClr val="tx1">
                    <a:lumMod val="75000"/>
                    <a:lumOff val="25000"/>
                  </a:schemeClr>
                </a:solidFill>
                <a:latin typeface="Times New Roman"/>
                <a:cs typeface="Times New Roman"/>
              </a:rPr>
              <a:t>                   </a:t>
            </a:r>
            <a:endParaRPr lang="en-US" sz="1800" b="1">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052" name="Picture 4" descr="Image">
            <a:extLst>
              <a:ext uri="{FF2B5EF4-FFF2-40B4-BE49-F238E27FC236}">
                <a16:creationId xmlns:a16="http://schemas.microsoft.com/office/drawing/2014/main" id="{2A1FF535-3C07-2D85-ADEF-8AD803F2F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39" t="14616" r="60777" b="19298"/>
          <a:stretch/>
        </p:blipFill>
        <p:spPr bwMode="auto">
          <a:xfrm>
            <a:off x="4884821" y="3914940"/>
            <a:ext cx="1711422" cy="247419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7467F9DC-6652-AACE-1B3B-901F4A951997}"/>
              </a:ext>
            </a:extLst>
          </p:cNvPr>
          <p:cNvPicPr>
            <a:picLocks noChangeAspect="1"/>
          </p:cNvPicPr>
          <p:nvPr/>
        </p:nvPicPr>
        <p:blipFill rotWithShape="1">
          <a:blip r:embed="rId6"/>
          <a:srcRect l="23058" t="-669" r="6015" b="42876"/>
          <a:stretch/>
        </p:blipFill>
        <p:spPr>
          <a:xfrm rot="16200000">
            <a:off x="6553925" y="4345962"/>
            <a:ext cx="2594248" cy="1585402"/>
          </a:xfrm>
          <a:prstGeom prst="rect">
            <a:avLst/>
          </a:prstGeom>
        </p:spPr>
      </p:pic>
    </p:spTree>
    <p:extLst>
      <p:ext uri="{BB962C8B-B14F-4D97-AF65-F5344CB8AC3E}">
        <p14:creationId xmlns:p14="http://schemas.microsoft.com/office/powerpoint/2010/main" val="1717796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96" y="200379"/>
            <a:ext cx="7315200" cy="849244"/>
          </a:xfrm>
        </p:spPr>
        <p:txBody>
          <a:bodyPr/>
          <a:lstStyle/>
          <a:p>
            <a:pPr algn="ctr"/>
            <a:r>
              <a:rPr lang="en-US" sz="3200">
                <a:latin typeface="Times New Roman" panose="02020603050405020304" pitchFamily="18" charset="0"/>
                <a:cs typeface="Times New Roman" panose="02020603050405020304" pitchFamily="18" charset="0"/>
              </a:rPr>
              <a:t>Project Description</a:t>
            </a:r>
          </a:p>
        </p:txBody>
      </p:sp>
      <p:sp>
        <p:nvSpPr>
          <p:cNvPr id="8" name="Content Placeholder 7"/>
          <p:cNvSpPr>
            <a:spLocks noGrp="1"/>
          </p:cNvSpPr>
          <p:nvPr>
            <p:ph idx="1"/>
          </p:nvPr>
        </p:nvSpPr>
        <p:spPr>
          <a:xfrm>
            <a:off x="339984" y="1254656"/>
            <a:ext cx="8229600" cy="4525963"/>
          </a:xfrm>
        </p:spPr>
        <p:txBody>
          <a:bodyPr numCol="1">
            <a:normAutofit/>
          </a:bodyPr>
          <a:lstStyle/>
          <a:p>
            <a:pPr marL="0" indent="0">
              <a:buNone/>
            </a:pPr>
            <a:r>
              <a:rPr lang="en-US" b="1">
                <a:latin typeface="Times New Roman" panose="02020603050405020304" pitchFamily="18" charset="0"/>
                <a:cs typeface="Times New Roman" panose="02020603050405020304" pitchFamily="18" charset="0"/>
              </a:rPr>
              <a:t>Project Vision:  </a:t>
            </a:r>
          </a:p>
          <a:p>
            <a:pPr marL="0" indent="0">
              <a:buNone/>
            </a:pPr>
            <a:r>
              <a:rPr lang="en-US" sz="2000">
                <a:latin typeface="Times New Roman" panose="02020603050405020304" pitchFamily="18" charset="0"/>
                <a:cs typeface="Times New Roman" panose="02020603050405020304" pitchFamily="18" charset="0"/>
              </a:rPr>
              <a:t>The main vision of this project is to provide an efficient and safe way to manage medication for elderly patients, especially those with cognitive decline, memory loss, and visual impairments. The Smart Pill Box (SPB) can help them to take medication correctly and on time, reduce medication errors, and provide a better way for caregivers to monitor the medication adherence. The SPB can also provide a more convenient, user-friendly, and cost-effective solution compared to other existing solutions.</a:t>
            </a: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a:spcBef>
                <a:spcPts val="200"/>
              </a:spcBef>
              <a:spcAft>
                <a:spcPts val="300"/>
              </a:spcAft>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910561B-9879-25B4-23FB-544C19438EA8}"/>
              </a:ext>
            </a:extLst>
          </p:cNvPr>
          <p:cNvSpPr/>
          <p:nvPr/>
        </p:nvSpPr>
        <p:spPr>
          <a:xfrm>
            <a:off x="6019800" y="6526696"/>
            <a:ext cx="3124200" cy="304800"/>
          </a:xfrm>
          <a:prstGeom prst="rect">
            <a:avLst/>
          </a:prstGeom>
          <a:solidFill>
            <a:srgbClr val="5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7200" y="6462164"/>
            <a:ext cx="1066800" cy="738664"/>
          </a:xfrm>
          <a:prstGeom prst="rect">
            <a:avLst/>
          </a:prstGeom>
          <a:noFill/>
        </p:spPr>
        <p:txBody>
          <a:bodyPr wrap="square" rtlCol="0">
            <a:spAutoFit/>
          </a:bodyPr>
          <a:lstStyle/>
          <a:p>
            <a:r>
              <a:rPr lang="en-US" sz="1050"/>
              <a:t>Zarek Rooker</a:t>
            </a:r>
          </a:p>
          <a:p>
            <a:r>
              <a:rPr lang="en-US" sz="1050"/>
              <a:t>3/2/2023</a:t>
            </a:r>
          </a:p>
          <a:p>
            <a:endParaRPr lang="en-US" sz="1050"/>
          </a:p>
          <a:p>
            <a:r>
              <a:rPr lang="en-US" sz="1050"/>
              <a:t> </a:t>
            </a:r>
          </a:p>
        </p:txBody>
      </p:sp>
    </p:spTree>
    <p:extLst>
      <p:ext uri="{BB962C8B-B14F-4D97-AF65-F5344CB8AC3E}">
        <p14:creationId xmlns:p14="http://schemas.microsoft.com/office/powerpoint/2010/main" val="1716180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Office Theme">
  <a:themeElements>
    <a:clrScheme name="Custom 23">
      <a:dk1>
        <a:sysClr val="windowText" lastClr="000000"/>
      </a:dk1>
      <a:lt1>
        <a:sysClr val="window" lastClr="FFFFFF"/>
      </a:lt1>
      <a:dk2>
        <a:srgbClr val="505046"/>
      </a:dk2>
      <a:lt2>
        <a:srgbClr val="000000"/>
      </a:lt2>
      <a:accent1>
        <a:srgbClr val="000000"/>
      </a:accent1>
      <a:accent2>
        <a:srgbClr val="FE6237"/>
      </a:accent2>
      <a:accent3>
        <a:srgbClr val="000000"/>
      </a:accent3>
      <a:accent4>
        <a:srgbClr val="000000"/>
      </a:accent4>
      <a:accent5>
        <a:srgbClr val="FE6237"/>
      </a:accent5>
      <a:accent6>
        <a:srgbClr val="B22600"/>
      </a:accent6>
      <a:hlink>
        <a:srgbClr val="FE6237"/>
      </a:hlink>
      <a:folHlink>
        <a:srgbClr val="6666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_Angles_Template.potx [Read-Only]" id="{8E3F9BA5-EB3E-4AB0-9BD8-F352CC03BC3F}" vid="{5FDF54B0-094C-452F-9E8A-5FBE2FD83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DC05F2FE62DE4085C92F5CFD4246F0" ma:contentTypeVersion="11" ma:contentTypeDescription="Create a new document." ma:contentTypeScope="" ma:versionID="fed2f3f27809f4cf6cf6fab370927512">
  <xsd:schema xmlns:xsd="http://www.w3.org/2001/XMLSchema" xmlns:xs="http://www.w3.org/2001/XMLSchema" xmlns:p="http://schemas.microsoft.com/office/2006/metadata/properties" xmlns:ns3="8c64e223-da6d-4342-aeea-22817ce75c45" targetNamespace="http://schemas.microsoft.com/office/2006/metadata/properties" ma:root="true" ma:fieldsID="504a5b296614335a4db7166fcf7ce3aa" ns3:_="">
    <xsd:import namespace="8c64e223-da6d-4342-aeea-22817ce75c4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64e223-da6d-4342-aeea-22817ce75c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174D2F-AC69-4ED0-9001-80F78030BF0C}">
  <ds:schemaRefs>
    <ds:schemaRef ds:uri="8c64e223-da6d-4342-aeea-22817ce75c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90701F-3AC7-43A4-9731-9E5118A27F15}">
  <ds:schemaRefs>
    <ds:schemaRef ds:uri="8c64e223-da6d-4342-aeea-22817ce75c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FB7C28-4EDD-46D9-9203-72A8A7C42B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Critical Design Review</Template>
  <TotalTime>0</TotalTime>
  <Words>539</Words>
  <Application>Microsoft Office PowerPoint</Application>
  <PresentationFormat>On-screen Show (4:3)</PresentationFormat>
  <Paragraphs>153</Paragraphs>
  <Slides>10</Slides>
  <Notes>9</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1_Office Theme</vt:lpstr>
      <vt:lpstr>PowerPoint Presentation</vt:lpstr>
      <vt:lpstr>Software Features </vt:lpstr>
      <vt:lpstr>Hardware Features </vt:lpstr>
      <vt:lpstr>Inside The Box </vt:lpstr>
      <vt:lpstr>Schematic</vt:lpstr>
      <vt:lpstr>Features </vt:lpstr>
      <vt:lpstr>Components </vt:lpstr>
      <vt:lpstr>Team Members and Roles</vt:lpstr>
      <vt:lpstr>Project Description</vt:lpstr>
      <vt:lpstr>Design Constraints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Design Review</dc:title>
  <dc:creator>Rooker, Zarek</dc:creator>
  <cp:lastModifiedBy>Rooker, Zarek</cp:lastModifiedBy>
  <cp:revision>2</cp:revision>
  <cp:lastPrinted>2018-07-19T13:59:16Z</cp:lastPrinted>
  <dcterms:created xsi:type="dcterms:W3CDTF">2023-04-26T05:19:58Z</dcterms:created>
  <dcterms:modified xsi:type="dcterms:W3CDTF">2023-05-02T20:01:24Z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-480434258</vt:i4>
  </property>
  <property fmtid="{D5CDD505-2E9C-101B-9397-08002B2CF9AE}" pid="3" name="_NewReviewCycle">
    <vt:lpwstr/>
  </property>
  <property fmtid="{D5CDD505-2E9C-101B-9397-08002B2CF9AE}" pid="4" name="_EmailSubject">
    <vt:lpwstr>Pres</vt:lpwstr>
  </property>
  <property fmtid="{D5CDD505-2E9C-101B-9397-08002B2CF9AE}" pid="5" name="_AuthorEmail">
    <vt:lpwstr>Jordan.Byars@valero.com</vt:lpwstr>
  </property>
  <property fmtid="{D5CDD505-2E9C-101B-9397-08002B2CF9AE}" pid="6" name="_AuthorEmailDisplayName">
    <vt:lpwstr>Byars, Jordan</vt:lpwstr>
  </property>
  <property fmtid="{D5CDD505-2E9C-101B-9397-08002B2CF9AE}" pid="7" name="_PreviousAdHocReviewCycleID">
    <vt:i4>-1182876923</vt:i4>
  </property>
  <property fmtid="{D5CDD505-2E9C-101B-9397-08002B2CF9AE}" pid="8" name="ContentTypeId">
    <vt:lpwstr>0x010100C7DC05F2FE62DE4085C92F5CFD4246F0</vt:lpwstr>
  </property>
</Properties>
</file>